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31"/>
  </p:notesMasterIdLst>
  <p:handoutMasterIdLst>
    <p:handoutMasterId r:id="rId32"/>
  </p:handoutMasterIdLst>
  <p:sldIdLst>
    <p:sldId id="259" r:id="rId2"/>
    <p:sldId id="325" r:id="rId3"/>
    <p:sldId id="311" r:id="rId4"/>
    <p:sldId id="312" r:id="rId5"/>
    <p:sldId id="307" r:id="rId6"/>
    <p:sldId id="294" r:id="rId7"/>
    <p:sldId id="295" r:id="rId8"/>
    <p:sldId id="296" r:id="rId9"/>
    <p:sldId id="323" r:id="rId10"/>
    <p:sldId id="322" r:id="rId11"/>
    <p:sldId id="274" r:id="rId12"/>
    <p:sldId id="300" r:id="rId13"/>
    <p:sldId id="291" r:id="rId14"/>
    <p:sldId id="299" r:id="rId15"/>
    <p:sldId id="334" r:id="rId16"/>
    <p:sldId id="335" r:id="rId17"/>
    <p:sldId id="336" r:id="rId18"/>
    <p:sldId id="337" r:id="rId19"/>
    <p:sldId id="332" r:id="rId20"/>
    <p:sldId id="343" r:id="rId21"/>
    <p:sldId id="338" r:id="rId22"/>
    <p:sldId id="339" r:id="rId23"/>
    <p:sldId id="340" r:id="rId24"/>
    <p:sldId id="341" r:id="rId25"/>
    <p:sldId id="342" r:id="rId26"/>
    <p:sldId id="344" r:id="rId27"/>
    <p:sldId id="333" r:id="rId28"/>
    <p:sldId id="316" r:id="rId29"/>
    <p:sldId id="305" r:id="rId3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2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54" autoAdjust="0"/>
    <p:restoredTop sz="94660"/>
  </p:normalViewPr>
  <p:slideViewPr>
    <p:cSldViewPr>
      <p:cViewPr>
        <p:scale>
          <a:sx n="75" d="100"/>
          <a:sy n="75" d="100"/>
        </p:scale>
        <p:origin x="-1854" y="-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765" y="-8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AE0D8-8353-461A-A1F1-EEB8B47B83A3}" type="datetimeFigureOut">
              <a:rPr lang="fr-FR" smtClean="0"/>
              <a:t>18/03/2015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E2051-F6CB-4172-B989-08F11A48F8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301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D9148-0074-4B63-A0E8-033E4734C93F}" type="datetimeFigureOut">
              <a:rPr lang="fr-FR" smtClean="0"/>
              <a:t>18/03/2015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74711-0F80-44E5-B8DB-C6A07AD2F1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7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ea typeface="ＭＳ Ｐゴシック" pitchFamily="34" charset="-128"/>
            </a:endParaRPr>
          </a:p>
          <a:p>
            <a:endParaRPr lang="fr-FR" altLang="fr-FR" smtClean="0">
              <a:ea typeface="ＭＳ Ｐゴシック" pitchFamily="34" charset="-128"/>
            </a:endParaRPr>
          </a:p>
          <a:p>
            <a:endParaRPr lang="fr-FR" alt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89" indent="-285726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07" indent="-228581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70" indent="-228581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32" indent="-228581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395" indent="-228581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59" indent="-228581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22" indent="-228581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884" indent="-228581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93A0ED3-A585-410D-A278-93E6AD6B0B9F}" type="slidenum">
              <a:rPr lang="fr-FR" altLang="fr-FR" sz="1200" b="0"/>
              <a:pPr eaLnBrk="1" hangingPunct="1"/>
              <a:t>3</a:t>
            </a:fld>
            <a:endParaRPr lang="fr-FR" altLang="fr-FR" sz="1200" b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1400">
                <a:ea typeface="ＭＳ Ｐゴシック" pitchFamily="34" charset="-128"/>
              </a:rPr>
              <a:t>Compétitivité hors-prix :</a:t>
            </a:r>
          </a:p>
          <a:p>
            <a:pPr eaLnBrk="1" hangingPunct="1"/>
            <a:r>
              <a:rPr lang="fr-FR" altLang="fr-FR" sz="1400">
                <a:ea typeface="ＭＳ Ｐゴシック" pitchFamily="34" charset="-128"/>
              </a:rPr>
              <a:t>La compétitivité des entreprises françaises ne dépend pas uniquement du niveau de leurs coûts de production, mais également de leur capacité à différencier leurs produits sur des critères dits « hors-prix », comme l’innovation, le savoir-faire ou la réputation. </a:t>
            </a:r>
          </a:p>
          <a:p>
            <a:endParaRPr lang="fr-FR" altLang="fr-FR" sz="140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 smtClean="0"/>
              <a:t>Relative strengths are in International scientific co-publications, Non-EU doctorate studentsand Population with tertiary education. </a:t>
            </a:r>
          </a:p>
          <a:p>
            <a:r>
              <a:rPr lang="en-US" altLang="fr-FR" smtClean="0"/>
              <a:t>Relative weaknesses are in Non-R&amp;D innovation expenditures, Community trademarks and in Knowledge-intensiveservice exports.</a:t>
            </a:r>
          </a:p>
          <a:p>
            <a:endParaRPr lang="fr-FR" altLang="fr-FR" smtClean="0"/>
          </a:p>
        </p:txBody>
      </p:sp>
      <p:sp>
        <p:nvSpPr>
          <p:cNvPr id="1843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4F12A7D-A1DD-4DD4-8964-50C43FD47291}" type="slidenum">
              <a:rPr lang="fr-FR" altLang="fr-FR" smtClean="0"/>
              <a:pPr algn="r" eaLnBrk="1" hangingPunct="1">
                <a:spcBef>
                  <a:spcPct val="0"/>
                </a:spcBef>
              </a:pPr>
              <a:t>10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1925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86D6B62-6659-43D4-91BD-96D06A3A0355}" type="slidenum">
              <a:rPr lang="fr-FR" altLang="fr-FR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en-US" altLang="fr-FR" sz="1400" dirty="0" err="1">
                <a:ea typeface="ＭＳ Ｐゴシック" pitchFamily="34" charset="-128"/>
              </a:rPr>
              <a:t>Favoriser</a:t>
            </a:r>
            <a:r>
              <a:rPr lang="en-US" altLang="fr-FR" sz="1400" dirty="0">
                <a:ea typeface="ＭＳ Ｐゴシック" pitchFamily="34" charset="-128"/>
              </a:rPr>
              <a:t> la R&amp;D collaborative</a:t>
            </a:r>
            <a:r>
              <a:rPr lang="en-US" altLang="fr-FR" sz="1400" b="1" kern="0" dirty="0">
                <a:solidFill>
                  <a:srgbClr val="003366"/>
                </a:solidFill>
                <a:latin typeface="Arial"/>
                <a:ea typeface="ＭＳ Ｐゴシック" pitchFamily="34" charset="-128"/>
              </a:rPr>
              <a:t>, </a:t>
            </a:r>
            <a:r>
              <a:rPr lang="en-US" altLang="fr-FR" sz="1400" i="1" kern="0" dirty="0" err="1">
                <a:solidFill>
                  <a:srgbClr val="ED820E"/>
                </a:solidFill>
                <a:latin typeface="Arial"/>
                <a:ea typeface="ＭＳ Ｐゴシック" pitchFamily="34" charset="-128"/>
              </a:rPr>
              <a:t>quand</a:t>
            </a:r>
            <a:r>
              <a:rPr lang="en-US" altLang="fr-FR" sz="1400" i="1" kern="0" dirty="0">
                <a:solidFill>
                  <a:srgbClr val="ED820E"/>
                </a:solidFill>
                <a:latin typeface="Arial"/>
                <a:ea typeface="ＭＳ Ｐゴシック" pitchFamily="34" charset="-128"/>
              </a:rPr>
              <a:t> les </a:t>
            </a:r>
            <a:r>
              <a:rPr lang="en-US" altLang="fr-FR" sz="1400" i="1" kern="0" dirty="0" err="1">
                <a:solidFill>
                  <a:srgbClr val="ED820E"/>
                </a:solidFill>
                <a:latin typeface="Arial"/>
                <a:ea typeface="ＭＳ Ｐゴシック" pitchFamily="34" charset="-128"/>
              </a:rPr>
              <a:t>chercheurs</a:t>
            </a:r>
            <a:r>
              <a:rPr lang="en-US" altLang="fr-FR" sz="1400" i="1" kern="0" dirty="0">
                <a:solidFill>
                  <a:srgbClr val="ED820E"/>
                </a:solidFill>
                <a:latin typeface="Arial"/>
                <a:ea typeface="ＭＳ Ｐゴシック" pitchFamily="34" charset="-128"/>
              </a:rPr>
              <a:t> et les </a:t>
            </a:r>
            <a:r>
              <a:rPr lang="en-US" altLang="fr-FR" sz="1400" i="1" kern="0" dirty="0" err="1">
                <a:solidFill>
                  <a:srgbClr val="ED820E"/>
                </a:solidFill>
                <a:latin typeface="Arial"/>
                <a:ea typeface="ＭＳ Ｐゴシック" pitchFamily="34" charset="-128"/>
              </a:rPr>
              <a:t>entreprises</a:t>
            </a:r>
            <a:r>
              <a:rPr lang="en-US" altLang="fr-FR" sz="1400" i="1" kern="0" dirty="0">
                <a:solidFill>
                  <a:srgbClr val="ED820E"/>
                </a:solidFill>
                <a:latin typeface="Arial"/>
                <a:ea typeface="ＭＳ Ｐゴシック" pitchFamily="34" charset="-128"/>
              </a:rPr>
              <a:t> </a:t>
            </a:r>
            <a:r>
              <a:rPr lang="en-US" altLang="fr-FR" sz="1400" i="1" kern="0" dirty="0" err="1">
                <a:solidFill>
                  <a:srgbClr val="ED820E"/>
                </a:solidFill>
                <a:latin typeface="Arial"/>
                <a:ea typeface="ＭＳ Ｐゴシック" pitchFamily="34" charset="-128"/>
              </a:rPr>
              <a:t>doivent</a:t>
            </a:r>
            <a:r>
              <a:rPr lang="en-US" altLang="fr-FR" sz="1400" i="1" kern="0" dirty="0">
                <a:solidFill>
                  <a:srgbClr val="ED820E"/>
                </a:solidFill>
                <a:latin typeface="Arial"/>
                <a:ea typeface="ＭＳ Ｐゴシック" pitchFamily="34" charset="-128"/>
              </a:rPr>
              <a:t> </a:t>
            </a:r>
            <a:r>
              <a:rPr lang="en-US" altLang="fr-FR" sz="1400" i="1" kern="0" dirty="0" err="1">
                <a:solidFill>
                  <a:srgbClr val="ED820E"/>
                </a:solidFill>
                <a:latin typeface="Arial"/>
                <a:ea typeface="ＭＳ Ｐゴシック" pitchFamily="34" charset="-128"/>
              </a:rPr>
              <a:t>chercher</a:t>
            </a:r>
            <a:r>
              <a:rPr lang="en-US" altLang="fr-FR" sz="1400" i="1" kern="0" dirty="0">
                <a:solidFill>
                  <a:srgbClr val="ED820E"/>
                </a:solidFill>
                <a:latin typeface="Arial"/>
                <a:ea typeface="ＭＳ Ｐゴシック" pitchFamily="34" charset="-128"/>
              </a:rPr>
              <a:t> ensemble, de </a:t>
            </a:r>
            <a:r>
              <a:rPr lang="en-US" altLang="fr-FR" sz="1400" i="1" kern="0" dirty="0" err="1">
                <a:solidFill>
                  <a:srgbClr val="ED820E"/>
                </a:solidFill>
                <a:latin typeface="Arial"/>
                <a:ea typeface="ＭＳ Ｐゴシック" pitchFamily="34" charset="-128"/>
              </a:rPr>
              <a:t>l’amont</a:t>
            </a:r>
            <a:r>
              <a:rPr lang="en-US" altLang="fr-FR" sz="1400" i="1" kern="0" dirty="0">
                <a:solidFill>
                  <a:srgbClr val="ED820E"/>
                </a:solidFill>
                <a:latin typeface="Arial"/>
                <a:ea typeface="ＭＳ Ｐゴシック" pitchFamily="34" charset="-128"/>
              </a:rPr>
              <a:t> à </a:t>
            </a:r>
            <a:r>
              <a:rPr lang="en-US" altLang="fr-FR" sz="1400" i="1" kern="0" dirty="0" err="1">
                <a:solidFill>
                  <a:srgbClr val="ED820E"/>
                </a:solidFill>
                <a:latin typeface="Arial"/>
                <a:ea typeface="ＭＳ Ｐゴシック" pitchFamily="34" charset="-128"/>
              </a:rPr>
              <a:t>l’aval</a:t>
            </a:r>
            <a:r>
              <a:rPr lang="en-US" altLang="fr-FR" sz="1400" i="1" kern="0" dirty="0">
                <a:solidFill>
                  <a:srgbClr val="ED820E"/>
                </a:solidFill>
                <a:latin typeface="Arial"/>
                <a:ea typeface="ＭＳ Ｐゴシック" pitchFamily="34" charset="-128"/>
              </a:rPr>
              <a:t> : </a:t>
            </a:r>
          </a:p>
          <a:p>
            <a:pPr lvl="0">
              <a:spcBef>
                <a:spcPct val="20000"/>
              </a:spcBef>
              <a:defRPr/>
            </a:pPr>
            <a:endParaRPr lang="en-US" altLang="fr-FR" sz="1400" b="1" i="1" kern="0" dirty="0">
              <a:solidFill>
                <a:srgbClr val="ED820E"/>
              </a:solidFill>
              <a:latin typeface="Arial"/>
              <a:ea typeface="ＭＳ Ｐゴシック" pitchFamily="34" charset="-128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fr-FR" sz="1400" dirty="0" err="1">
                <a:ea typeface="ＭＳ Ｐゴシック" pitchFamily="34" charset="-128"/>
              </a:rPr>
              <a:t>Favoriser</a:t>
            </a:r>
            <a:r>
              <a:rPr lang="en-US" altLang="fr-FR" sz="1400" dirty="0">
                <a:ea typeface="ＭＳ Ｐゴシック" pitchFamily="34" charset="-128"/>
              </a:rPr>
              <a:t> la </a:t>
            </a:r>
            <a:r>
              <a:rPr lang="en-US" altLang="fr-FR" sz="1400" dirty="0" err="1">
                <a:ea typeface="ＭＳ Ｐゴシック" pitchFamily="34" charset="-128"/>
              </a:rPr>
              <a:t>recherche</a:t>
            </a:r>
            <a:r>
              <a:rPr lang="en-US" altLang="fr-FR" sz="1400" dirty="0">
                <a:ea typeface="ＭＳ Ｐゴシック" pitchFamily="34" charset="-128"/>
              </a:rPr>
              <a:t> </a:t>
            </a:r>
            <a:r>
              <a:rPr lang="en-US" altLang="fr-FR" sz="1400" dirty="0" err="1">
                <a:ea typeface="ＭＳ Ｐゴシック" pitchFamily="34" charset="-128"/>
              </a:rPr>
              <a:t>contractuelle</a:t>
            </a:r>
            <a:r>
              <a:rPr lang="en-US" altLang="fr-FR" sz="1400" dirty="0">
                <a:ea typeface="ＭＳ Ｐゴシック" pitchFamily="34" charset="-128"/>
              </a:rPr>
              <a:t>, </a:t>
            </a:r>
            <a:r>
              <a:rPr lang="en-US" altLang="fr-FR" sz="1400" i="1" dirty="0" err="1">
                <a:solidFill>
                  <a:srgbClr val="ED820E"/>
                </a:solidFill>
                <a:ea typeface="ＭＳ Ｐゴシック" pitchFamily="34" charset="-128"/>
              </a:rPr>
              <a:t>quand</a:t>
            </a:r>
            <a:r>
              <a:rPr lang="en-US" altLang="fr-FR" sz="1400" i="1" dirty="0">
                <a:solidFill>
                  <a:srgbClr val="ED820E"/>
                </a:solidFill>
                <a:ea typeface="ＭＳ Ｐゴシック" pitchFamily="34" charset="-128"/>
              </a:rPr>
              <a:t> les </a:t>
            </a:r>
            <a:r>
              <a:rPr lang="en-US" altLang="fr-FR" sz="1400" i="1" dirty="0" err="1">
                <a:solidFill>
                  <a:srgbClr val="ED820E"/>
                </a:solidFill>
                <a:ea typeface="ＭＳ Ｐゴシック" pitchFamily="34" charset="-128"/>
              </a:rPr>
              <a:t>entreprises</a:t>
            </a:r>
            <a:r>
              <a:rPr lang="en-US" altLang="fr-FR" sz="1400" i="1" dirty="0">
                <a:solidFill>
                  <a:srgbClr val="ED820E"/>
                </a:solidFill>
                <a:ea typeface="ＭＳ Ｐゴシック" pitchFamily="34" charset="-128"/>
              </a:rPr>
              <a:t> </a:t>
            </a:r>
            <a:r>
              <a:rPr lang="en-US" altLang="fr-FR" sz="1400" i="1" dirty="0" err="1">
                <a:solidFill>
                  <a:srgbClr val="ED820E"/>
                </a:solidFill>
                <a:ea typeface="ＭＳ Ｐゴシック" pitchFamily="34" charset="-128"/>
              </a:rPr>
              <a:t>utilisent</a:t>
            </a:r>
            <a:r>
              <a:rPr lang="en-US" altLang="fr-FR" sz="1400" i="1" dirty="0">
                <a:solidFill>
                  <a:srgbClr val="ED820E"/>
                </a:solidFill>
                <a:ea typeface="ＭＳ Ｐゴシック" pitchFamily="34" charset="-128"/>
              </a:rPr>
              <a:t> les savoir et savoir-faire de la </a:t>
            </a:r>
            <a:r>
              <a:rPr lang="en-US" altLang="fr-FR" sz="1400" i="1" dirty="0" err="1">
                <a:solidFill>
                  <a:srgbClr val="ED820E"/>
                </a:solidFill>
                <a:ea typeface="ＭＳ Ｐゴシック" pitchFamily="34" charset="-128"/>
              </a:rPr>
              <a:t>recherche</a:t>
            </a:r>
            <a:r>
              <a:rPr lang="en-US" altLang="fr-FR" sz="1400" i="1" dirty="0">
                <a:solidFill>
                  <a:srgbClr val="ED820E"/>
                </a:solidFill>
                <a:ea typeface="ＭＳ Ｐゴシック" pitchFamily="34" charset="-128"/>
              </a:rPr>
              <a:t> </a:t>
            </a:r>
            <a:r>
              <a:rPr lang="en-US" altLang="fr-FR" sz="1400" i="1" dirty="0" err="1">
                <a:solidFill>
                  <a:srgbClr val="ED820E"/>
                </a:solidFill>
                <a:ea typeface="ＭＳ Ｐゴシック" pitchFamily="34" charset="-128"/>
              </a:rPr>
              <a:t>académique</a:t>
            </a:r>
            <a:r>
              <a:rPr lang="en-US" altLang="fr-FR" sz="1400" i="1" dirty="0">
                <a:solidFill>
                  <a:srgbClr val="ED820E"/>
                </a:solidFill>
                <a:ea typeface="ＭＳ Ｐゴシック" pitchFamily="34" charset="-128"/>
              </a:rPr>
              <a:t> </a:t>
            </a:r>
            <a:r>
              <a:rPr lang="en-US" altLang="fr-FR" sz="1400" dirty="0">
                <a:ea typeface="ＭＳ Ｐゴシック" pitchFamily="34" charset="-128"/>
              </a:rPr>
              <a:t>: </a:t>
            </a:r>
          </a:p>
          <a:p>
            <a:pPr>
              <a:spcBef>
                <a:spcPct val="20000"/>
              </a:spcBef>
              <a:defRPr/>
            </a:pPr>
            <a:endParaRPr lang="en-US" altLang="fr-FR" sz="1400" dirty="0">
              <a:ea typeface="ＭＳ Ｐゴシック" pitchFamily="34" charset="-128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fr-FR" sz="1400" dirty="0" err="1">
                <a:ea typeface="ＭＳ Ｐゴシック" pitchFamily="34" charset="-128"/>
              </a:rPr>
              <a:t>Favoriser</a:t>
            </a:r>
            <a:r>
              <a:rPr lang="en-US" altLang="fr-FR" sz="1400" dirty="0">
                <a:ea typeface="ＭＳ Ｐゴシック" pitchFamily="34" charset="-128"/>
              </a:rPr>
              <a:t> la </a:t>
            </a:r>
            <a:r>
              <a:rPr lang="en-US" altLang="fr-FR" sz="1400" dirty="0" err="1">
                <a:ea typeface="ＭＳ Ｐゴシック" pitchFamily="34" charset="-128"/>
              </a:rPr>
              <a:t>mobilité</a:t>
            </a:r>
            <a:r>
              <a:rPr lang="en-US" altLang="fr-FR" sz="1400" dirty="0">
                <a:ea typeface="ＭＳ Ｐゴシック" pitchFamily="34" charset="-128"/>
              </a:rPr>
              <a:t> entre le monde </a:t>
            </a:r>
            <a:r>
              <a:rPr lang="en-US" altLang="fr-FR" sz="1400" dirty="0" err="1">
                <a:ea typeface="ＭＳ Ｐゴシック" pitchFamily="34" charset="-128"/>
              </a:rPr>
              <a:t>académique</a:t>
            </a:r>
            <a:r>
              <a:rPr lang="en-US" altLang="fr-FR" sz="1400" dirty="0">
                <a:ea typeface="ＭＳ Ｐゴシック" pitchFamily="34" charset="-128"/>
              </a:rPr>
              <a:t> et </a:t>
            </a:r>
            <a:r>
              <a:rPr lang="en-US" altLang="fr-FR" sz="1400" dirty="0" err="1">
                <a:ea typeface="ＭＳ Ｐゴシック" pitchFamily="34" charset="-128"/>
              </a:rPr>
              <a:t>l’entreprise</a:t>
            </a:r>
            <a:r>
              <a:rPr lang="en-US" altLang="fr-FR" sz="1400" dirty="0">
                <a:ea typeface="ＭＳ Ｐゴシック" pitchFamily="34" charset="-128"/>
              </a:rPr>
              <a:t>, </a:t>
            </a:r>
            <a:r>
              <a:rPr lang="en-US" altLang="fr-FR" sz="1400" i="1" dirty="0" err="1">
                <a:solidFill>
                  <a:srgbClr val="ED820E"/>
                </a:solidFill>
                <a:ea typeface="ＭＳ Ｐゴシック" pitchFamily="34" charset="-128"/>
              </a:rPr>
              <a:t>quand</a:t>
            </a:r>
            <a:r>
              <a:rPr lang="en-US" altLang="fr-FR" sz="1400" i="1" dirty="0">
                <a:solidFill>
                  <a:srgbClr val="ED820E"/>
                </a:solidFill>
                <a:ea typeface="ＭＳ Ｐゴシック" pitchFamily="34" charset="-128"/>
              </a:rPr>
              <a:t> les RH </a:t>
            </a:r>
            <a:r>
              <a:rPr lang="en-US" altLang="fr-FR" sz="1400" i="1" dirty="0" err="1">
                <a:solidFill>
                  <a:srgbClr val="ED820E"/>
                </a:solidFill>
                <a:ea typeface="ＭＳ Ｐゴシック" pitchFamily="34" charset="-128"/>
              </a:rPr>
              <a:t>crééent</a:t>
            </a:r>
            <a:r>
              <a:rPr lang="en-US" altLang="fr-FR" sz="1400" i="1" dirty="0">
                <a:solidFill>
                  <a:srgbClr val="ED820E"/>
                </a:solidFill>
                <a:ea typeface="ＭＳ Ｐゴシック" pitchFamily="34" charset="-128"/>
              </a:rPr>
              <a:t> des </a:t>
            </a:r>
            <a:r>
              <a:rPr lang="en-US" altLang="fr-FR" sz="1400" i="1" dirty="0" err="1">
                <a:solidFill>
                  <a:srgbClr val="ED820E"/>
                </a:solidFill>
                <a:ea typeface="ＭＳ Ｐゴシック" pitchFamily="34" charset="-128"/>
              </a:rPr>
              <a:t>passerelles</a:t>
            </a:r>
            <a:r>
              <a:rPr lang="en-US" altLang="fr-FR" sz="1400" i="1" dirty="0">
                <a:solidFill>
                  <a:srgbClr val="ED820E"/>
                </a:solidFill>
                <a:ea typeface="ＭＳ Ｐゴシック" pitchFamily="34" charset="-128"/>
              </a:rPr>
              <a:t> entre les </a:t>
            </a:r>
            <a:r>
              <a:rPr lang="en-US" altLang="fr-FR" sz="1400" i="1" dirty="0" err="1">
                <a:solidFill>
                  <a:srgbClr val="ED820E"/>
                </a:solidFill>
                <a:ea typeface="ＭＳ Ｐゴシック" pitchFamily="34" charset="-128"/>
              </a:rPr>
              <a:t>deux</a:t>
            </a:r>
            <a:r>
              <a:rPr lang="en-US" altLang="fr-FR" sz="1400" i="1" dirty="0">
                <a:solidFill>
                  <a:srgbClr val="ED820E"/>
                </a:solidFill>
                <a:ea typeface="ＭＳ Ｐゴシック" pitchFamily="34" charset="-128"/>
              </a:rPr>
              <a:t> </a:t>
            </a:r>
            <a:r>
              <a:rPr lang="en-US" altLang="fr-FR" sz="1400" i="1" dirty="0" err="1">
                <a:solidFill>
                  <a:srgbClr val="ED820E"/>
                </a:solidFill>
                <a:ea typeface="ＭＳ Ｐゴシック" pitchFamily="34" charset="-128"/>
              </a:rPr>
              <a:t>mondes</a:t>
            </a:r>
            <a:r>
              <a:rPr lang="en-US" altLang="fr-FR" sz="1400" i="1" dirty="0">
                <a:solidFill>
                  <a:srgbClr val="ED820E"/>
                </a:solidFill>
                <a:ea typeface="ＭＳ Ｐゴシック" pitchFamily="34" charset="-128"/>
              </a:rPr>
              <a:t> : </a:t>
            </a:r>
          </a:p>
          <a:p>
            <a:pPr>
              <a:spcBef>
                <a:spcPct val="20000"/>
              </a:spcBef>
              <a:defRPr/>
            </a:pPr>
            <a:endParaRPr lang="en-US" altLang="fr-FR" sz="1400" i="1" dirty="0">
              <a:solidFill>
                <a:srgbClr val="ED820E"/>
              </a:solidFill>
              <a:ea typeface="ＭＳ Ｐゴシック" pitchFamily="34" charset="-128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fr-FR" sz="1400" dirty="0" err="1">
                <a:ea typeface="ＭＳ Ｐゴシック" pitchFamily="34" charset="-128"/>
              </a:rPr>
              <a:t>Instituts</a:t>
            </a:r>
            <a:r>
              <a:rPr lang="en-US" altLang="fr-FR" sz="1400" dirty="0">
                <a:ea typeface="ＭＳ Ｐゴシック" pitchFamily="34" charset="-128"/>
              </a:rPr>
              <a:t> Carnot</a:t>
            </a:r>
          </a:p>
          <a:p>
            <a:pPr>
              <a:spcBef>
                <a:spcPct val="20000"/>
              </a:spcBef>
              <a:defRPr/>
            </a:pPr>
            <a:r>
              <a:rPr lang="en-US" altLang="fr-FR" sz="1400" i="1" dirty="0" err="1">
                <a:ea typeface="ＭＳ Ｐゴシック" pitchFamily="34" charset="-128"/>
              </a:rPr>
              <a:t>Financement</a:t>
            </a:r>
            <a:r>
              <a:rPr lang="en-US" altLang="fr-FR" sz="1400" i="1" dirty="0">
                <a:ea typeface="ＭＳ Ｐゴシック" pitchFamily="34" charset="-128"/>
              </a:rPr>
              <a:t> </a:t>
            </a:r>
            <a:r>
              <a:rPr lang="en-US" altLang="fr-FR" sz="1400" i="1" dirty="0" err="1">
                <a:ea typeface="ＭＳ Ｐゴシック" pitchFamily="34" charset="-128"/>
              </a:rPr>
              <a:t>complémentaire</a:t>
            </a:r>
            <a:r>
              <a:rPr lang="en-US" altLang="fr-FR" sz="1400" i="1" dirty="0">
                <a:ea typeface="ＭＳ Ｐゴシック" pitchFamily="34" charset="-128"/>
              </a:rPr>
              <a:t> de </a:t>
            </a:r>
            <a:r>
              <a:rPr lang="en-US" altLang="fr-FR" sz="1400" i="1" dirty="0" err="1">
                <a:ea typeface="ＭＳ Ｐゴシック" pitchFamily="34" charset="-128"/>
              </a:rPr>
              <a:t>l’Etat</a:t>
            </a:r>
            <a:r>
              <a:rPr lang="en-US" altLang="fr-FR" sz="1400" i="1" dirty="0">
                <a:ea typeface="ＭＳ Ｐゴシック" pitchFamily="34" charset="-128"/>
              </a:rPr>
              <a:t> (60 M€ / an via </a:t>
            </a:r>
            <a:r>
              <a:rPr lang="en-US" altLang="fr-FR" sz="1400" i="1" dirty="0" err="1">
                <a:ea typeface="ＭＳ Ｐゴシック" pitchFamily="34" charset="-128"/>
              </a:rPr>
              <a:t>l’ANR</a:t>
            </a:r>
            <a:r>
              <a:rPr lang="en-US" altLang="fr-FR" sz="1400" i="1" dirty="0">
                <a:ea typeface="ＭＳ Ｐゴシック" pitchFamily="34" charset="-128"/>
              </a:rPr>
              <a:t>) </a:t>
            </a:r>
            <a:r>
              <a:rPr lang="en-US" altLang="fr-FR" sz="1400" i="1" dirty="0" err="1">
                <a:ea typeface="ＭＳ Ｐゴシック" pitchFamily="34" charset="-128"/>
              </a:rPr>
              <a:t>en</a:t>
            </a:r>
            <a:r>
              <a:rPr lang="en-US" altLang="fr-FR" sz="1400" i="1" dirty="0">
                <a:ea typeface="ＭＳ Ｐゴシック" pitchFamily="34" charset="-128"/>
              </a:rPr>
              <a:t> </a:t>
            </a:r>
            <a:r>
              <a:rPr lang="en-US" altLang="fr-FR" sz="1400" i="1" dirty="0" err="1">
                <a:ea typeface="ＭＳ Ｐゴシック" pitchFamily="34" charset="-128"/>
              </a:rPr>
              <a:t>fonction</a:t>
            </a:r>
            <a:r>
              <a:rPr lang="en-US" altLang="fr-FR" sz="1400" i="1" dirty="0">
                <a:ea typeface="ＭＳ Ｐゴシック" pitchFamily="34" charset="-128"/>
              </a:rPr>
              <a:t> de </a:t>
            </a:r>
            <a:r>
              <a:rPr lang="en-US" altLang="fr-FR" sz="1400" i="1" dirty="0" err="1">
                <a:ea typeface="ＭＳ Ｐゴシック" pitchFamily="34" charset="-128"/>
              </a:rPr>
              <a:t>leurs</a:t>
            </a:r>
            <a:r>
              <a:rPr lang="en-US" altLang="fr-FR" sz="1400" i="1" dirty="0">
                <a:ea typeface="ＭＳ Ｐゴシック" pitchFamily="34" charset="-128"/>
              </a:rPr>
              <a:t> </a:t>
            </a:r>
            <a:r>
              <a:rPr lang="en-US" altLang="fr-FR" sz="1400" i="1" dirty="0" err="1">
                <a:ea typeface="ＭＳ Ｐゴシック" pitchFamily="34" charset="-128"/>
              </a:rPr>
              <a:t>recettes</a:t>
            </a:r>
            <a:r>
              <a:rPr lang="en-US" altLang="fr-FR" sz="1400" i="1" dirty="0">
                <a:ea typeface="ＭＳ Ｐゴシック" pitchFamily="34" charset="-128"/>
              </a:rPr>
              <a:t> </a:t>
            </a:r>
            <a:r>
              <a:rPr lang="en-US" altLang="fr-FR" sz="1400" i="1" dirty="0" err="1">
                <a:ea typeface="ＭＳ Ｐゴシック" pitchFamily="34" charset="-128"/>
              </a:rPr>
              <a:t>contractuelles</a:t>
            </a:r>
            <a:r>
              <a:rPr lang="en-US" altLang="fr-FR" sz="1400" i="1" dirty="0">
                <a:ea typeface="ＭＳ Ｐゴシック" pitchFamily="34" charset="-128"/>
              </a:rPr>
              <a:t> avec les </a:t>
            </a:r>
            <a:r>
              <a:rPr lang="en-US" altLang="fr-FR" sz="1400" i="1" dirty="0" err="1">
                <a:ea typeface="ＭＳ Ｐゴシック" pitchFamily="34" charset="-128"/>
              </a:rPr>
              <a:t>entreprises</a:t>
            </a:r>
            <a:r>
              <a:rPr lang="en-US" altLang="fr-FR" sz="1400" i="1" dirty="0">
                <a:ea typeface="ＭＳ Ｐゴシック" pitchFamily="34" charset="-128"/>
              </a:rPr>
              <a:t> </a:t>
            </a:r>
          </a:p>
          <a:p>
            <a:pPr>
              <a:spcBef>
                <a:spcPct val="20000"/>
              </a:spcBef>
              <a:defRPr/>
            </a:pPr>
            <a:endParaRPr lang="en-US" altLang="fr-FR" sz="1400" dirty="0">
              <a:ea typeface="ＭＳ Ｐゴシック" pitchFamily="34" charset="-128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fr-FR" sz="1400" dirty="0" err="1">
                <a:ea typeface="ＭＳ Ｐゴシック" pitchFamily="34" charset="-128"/>
              </a:rPr>
              <a:t>Cifre</a:t>
            </a:r>
            <a:r>
              <a:rPr lang="en-US" altLang="fr-FR" sz="1400" i="1" dirty="0">
                <a:solidFill>
                  <a:srgbClr val="ED820E"/>
                </a:solidFill>
                <a:ea typeface="ＭＳ Ｐゴシック" pitchFamily="34" charset="-128"/>
              </a:rPr>
              <a:t> :</a:t>
            </a:r>
          </a:p>
          <a:p>
            <a:pPr>
              <a:spcBef>
                <a:spcPct val="20000"/>
              </a:spcBef>
              <a:defRPr/>
            </a:pPr>
            <a:r>
              <a:rPr lang="en-US" altLang="fr-FR" sz="1400" i="1" dirty="0" err="1">
                <a:ea typeface="ＭＳ Ｐゴシック" pitchFamily="34" charset="-128"/>
              </a:rPr>
              <a:t>Prévisions</a:t>
            </a:r>
            <a:r>
              <a:rPr lang="en-US" altLang="fr-FR" sz="1400" i="1" dirty="0">
                <a:ea typeface="ＭＳ Ｐゴシック" pitchFamily="34" charset="-128"/>
              </a:rPr>
              <a:t> 2014 : 1350 </a:t>
            </a:r>
            <a:r>
              <a:rPr lang="en-US" altLang="fr-FR" sz="1400" i="1" dirty="0" err="1">
                <a:ea typeface="ＭＳ Ｐゴシック" pitchFamily="34" charset="-128"/>
              </a:rPr>
              <a:t>nouvelles</a:t>
            </a:r>
            <a:r>
              <a:rPr lang="en-US" altLang="fr-FR" sz="1400" i="1" dirty="0">
                <a:ea typeface="ＭＳ Ｐゴシック" pitchFamily="34" charset="-128"/>
              </a:rPr>
              <a:t> bourses CIFRE pour 53 M€ </a:t>
            </a:r>
            <a:r>
              <a:rPr lang="en-US" altLang="fr-FR" sz="1400" i="1" dirty="0" err="1">
                <a:ea typeface="ＭＳ Ｐゴシック" pitchFamily="34" charset="-128"/>
              </a:rPr>
              <a:t>gérées</a:t>
            </a:r>
            <a:r>
              <a:rPr lang="en-US" altLang="fr-FR" sz="1400" i="1" dirty="0">
                <a:ea typeface="ＭＳ Ｐゴシック" pitchFamily="34" charset="-128"/>
              </a:rPr>
              <a:t> par </a:t>
            </a:r>
            <a:r>
              <a:rPr lang="en-US" altLang="fr-FR" sz="1400" i="1" dirty="0" err="1">
                <a:ea typeface="ＭＳ Ｐゴシック" pitchFamily="34" charset="-128"/>
              </a:rPr>
              <a:t>l’ANRT</a:t>
            </a:r>
            <a:r>
              <a:rPr lang="en-US" altLang="fr-FR" sz="1400" i="1" dirty="0">
                <a:ea typeface="ＭＳ Ｐゴシック" pitchFamily="34" charset="-128"/>
              </a:rPr>
              <a:t> </a:t>
            </a:r>
          </a:p>
          <a:p>
            <a:pPr>
              <a:spcBef>
                <a:spcPct val="20000"/>
              </a:spcBef>
              <a:defRPr/>
            </a:pPr>
            <a:endParaRPr lang="en-US" altLang="fr-FR" sz="1700" dirty="0">
              <a:ea typeface="ＭＳ Ｐゴシック" pitchFamily="34" charset="-128"/>
            </a:endParaRPr>
          </a:p>
          <a:p>
            <a:pPr lvl="0">
              <a:spcBef>
                <a:spcPct val="20000"/>
              </a:spcBef>
              <a:defRPr/>
            </a:pPr>
            <a:endParaRPr lang="en-US" altLang="fr-FR" sz="1700" b="1" i="1" kern="0" dirty="0">
              <a:solidFill>
                <a:srgbClr val="ED820E"/>
              </a:solidFill>
              <a:latin typeface="Arial"/>
              <a:ea typeface="ＭＳ Ｐゴシック" pitchFamily="34" charset="-128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192B87-C804-4C09-B090-8BC5BEA770B6}" type="slidenum">
              <a:rPr lang="fr-FR" altLang="fr-FR" smtClean="0"/>
              <a:pPr>
                <a:defRPr/>
              </a:pPr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00874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4711-0F80-44E5-B8DB-C6A07AD2F1A2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72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Frutiger LT Std 55 Roman" pitchFamily="34" charset="0"/>
              </a:defRPr>
            </a:lvl1pPr>
            <a:extLst/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  <a:latin typeface="Felt Tip Roman" pitchFamily="2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dirty="0" smtClean="0"/>
              <a:t>Modifiez le style des sous-titres du masque</a:t>
            </a:r>
            <a:endParaRPr kumimoji="0" lang="en-US" dirty="0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064" y="34952"/>
            <a:ext cx="1046984" cy="134552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87973"/>
            <a:ext cx="1981204" cy="89916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843" y="34952"/>
            <a:ext cx="4058020" cy="134552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3" y="70901"/>
            <a:ext cx="3781024" cy="1309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Insignia LT Std" pitchFamily="34" charset="0"/>
              </a:defRPr>
            </a:lvl1pPr>
            <a:lvl2pPr>
              <a:defRPr>
                <a:latin typeface="Frutiger LT Std 45 Light" pitchFamily="34" charset="0"/>
              </a:defRPr>
            </a:lvl2pPr>
            <a:lvl3pPr>
              <a:defRPr>
                <a:latin typeface="Frutiger LT Std 47 Light Cn" pitchFamily="34" charset="0"/>
              </a:defRPr>
            </a:lvl3pPr>
            <a:extLst/>
          </a:lstStyle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D9D65C-B954-4885-8C42-5A4D3C7DD01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Frutiger LT Std 55 Roman" pitchFamily="34" charset="0"/>
              </a:defRPr>
            </a:lvl1pPr>
            <a:extLst/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237312"/>
            <a:ext cx="1152128" cy="52288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28384" y="836712"/>
            <a:ext cx="1082040" cy="54254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082040" cy="54254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353" y="240280"/>
            <a:ext cx="1082040" cy="542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>
                <a:latin typeface="Frutiger LT Std 55 Roman" pitchFamily="34" charset="0"/>
              </a:defRPr>
            </a:lvl1pPr>
            <a:extLst/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  <a:latin typeface="Frutiger LT Std 55 Roman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  <a:latin typeface="Frutiger LT Std 55 Roman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>
                <a:latin typeface="Insignia LT Std" pitchFamily="34" charset="0"/>
              </a:defRPr>
            </a:lvl1pPr>
            <a:lvl2pPr>
              <a:defRPr sz="2000">
                <a:latin typeface="Frutiger LT Std 45 Light" pitchFamily="34" charset="0"/>
              </a:defRPr>
            </a:lvl2pPr>
            <a:lvl3pPr>
              <a:defRPr sz="1800">
                <a:latin typeface="Frutiger LT Std 47 Light Cn" pitchFamily="34" charset="0"/>
              </a:defRPr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>
                <a:latin typeface="Insignia LT Std" pitchFamily="34" charset="0"/>
              </a:defRPr>
            </a:lvl1pPr>
            <a:lvl2pPr>
              <a:defRPr sz="2000">
                <a:latin typeface="Frutiger LT Std 45 Light" pitchFamily="34" charset="0"/>
              </a:defRPr>
            </a:lvl2pPr>
            <a:lvl3pPr>
              <a:defRPr sz="1800">
                <a:latin typeface="Frutiger LT Std 47 Light Cn" pitchFamily="34" charset="0"/>
              </a:defRPr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A61932-523C-4C54-902A-6E06286B2B39}" type="datetime1">
              <a:rPr lang="fr-FR" smtClean="0"/>
              <a:t>18/03/2015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D9D65C-B954-4885-8C42-5A4D3C7DD019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082040" cy="54254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353" y="240280"/>
            <a:ext cx="1082040" cy="54254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28384" y="836712"/>
            <a:ext cx="1082040" cy="54254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5184775" cy="10128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BEFF3-2494-40E5-8A42-A14CB4F68CD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8344660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6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0661034-06A0-43F5-82DF-1967FD967E09}" type="datetime1">
              <a:rPr lang="fr-FR" smtClean="0"/>
              <a:t>18/03/2015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ED9D65C-B954-4885-8C42-5A4D3C7DD01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3" r:id="rId3"/>
    <p:sldLayoutId id="214748383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ire-simple.gouv.fr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2420888"/>
            <a:ext cx="8712968" cy="2874535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fr-FR" sz="3200" dirty="0" smtClean="0">
                <a:ea typeface="ＭＳ Ｐゴシック" pitchFamily="34" charset="-128"/>
              </a:rPr>
              <a:t>10 ans des Business </a:t>
            </a:r>
            <a:r>
              <a:rPr lang="fr-FR" altLang="fr-FR" sz="3200" dirty="0" err="1" smtClean="0">
                <a:ea typeface="ＭＳ Ｐゴシック" pitchFamily="34" charset="-128"/>
              </a:rPr>
              <a:t>Angels</a:t>
            </a:r>
            <a:r>
              <a:rPr lang="fr-FR" altLang="fr-FR" sz="3200" dirty="0" smtClean="0">
                <a:ea typeface="ＭＳ Ｐゴシック" pitchFamily="34" charset="-128"/>
              </a:rPr>
              <a:t> des grandes écoles</a:t>
            </a:r>
            <a:br>
              <a:rPr lang="fr-FR" altLang="fr-FR" sz="3200" dirty="0" smtClean="0">
                <a:ea typeface="ＭＳ Ｐゴシック" pitchFamily="34" charset="-128"/>
              </a:rPr>
            </a:br>
            <a:r>
              <a:rPr lang="fr-FR" altLang="fr-FR" sz="3200" dirty="0" smtClean="0">
                <a:ea typeface="ＭＳ Ｐゴシック" pitchFamily="34" charset="-128"/>
              </a:rPr>
              <a:t> </a:t>
            </a:r>
            <a:br>
              <a:rPr lang="fr-FR" altLang="fr-FR" sz="3200" dirty="0" smtClean="0">
                <a:ea typeface="ＭＳ Ｐゴシック" pitchFamily="34" charset="-128"/>
              </a:rPr>
            </a:br>
            <a:r>
              <a:rPr lang="fr-FR" altLang="fr-FR" sz="3200" dirty="0" smtClean="0">
                <a:ea typeface="ＭＳ Ｐゴシック" pitchFamily="34" charset="-128"/>
              </a:rPr>
              <a:t>Eléments sur l</a:t>
            </a:r>
            <a:r>
              <a:rPr lang="fr-FR" altLang="fr-FR" sz="3600" dirty="0" smtClean="0">
                <a:ea typeface="ＭＳ Ｐゴシック" pitchFamily="34" charset="-128"/>
              </a:rPr>
              <a:t>a politique française d’innovation et son impact sur les start-ups</a:t>
            </a:r>
            <a:br>
              <a:rPr lang="fr-FR" altLang="fr-FR" sz="3600" dirty="0" smtClean="0">
                <a:ea typeface="ＭＳ Ｐゴシック" pitchFamily="34" charset="-128"/>
              </a:rPr>
            </a:br>
            <a:r>
              <a:rPr lang="fr-FR" altLang="fr-FR" sz="3600" dirty="0" smtClean="0">
                <a:ea typeface="ＭＳ Ｐゴシック" pitchFamily="34" charset="-128"/>
              </a:rPr>
              <a:t>Grégoire POSTEL-VINAY</a:t>
            </a:r>
            <a:br>
              <a:rPr lang="fr-FR" altLang="fr-FR" sz="3600" dirty="0" smtClean="0">
                <a:ea typeface="ＭＳ Ｐゴシック" pitchFamily="34" charset="-128"/>
              </a:rPr>
            </a:br>
            <a:r>
              <a:rPr lang="fr-FR" altLang="fr-FR" sz="3200" dirty="0" smtClean="0">
                <a:ea typeface="ＭＳ Ｐゴシック" pitchFamily="34" charset="-128"/>
              </a:rPr>
              <a:t/>
            </a:r>
            <a:br>
              <a:rPr lang="fr-FR" altLang="fr-FR" sz="3200" dirty="0" smtClean="0">
                <a:ea typeface="ＭＳ Ｐゴシック" pitchFamily="34" charset="-128"/>
              </a:rPr>
            </a:br>
            <a:r>
              <a:rPr lang="fr-FR" altLang="fr-FR" sz="3200" dirty="0" smtClean="0">
                <a:ea typeface="ＭＳ Ｐゴシック" pitchFamily="34" charset="-128"/>
              </a:rPr>
              <a:t>responsable de la stratégie, DGE-MEIN</a:t>
            </a:r>
            <a:br>
              <a:rPr lang="fr-FR" altLang="fr-FR" sz="3200" dirty="0" smtClean="0">
                <a:ea typeface="ＭＳ Ｐゴシック" pitchFamily="34" charset="-128"/>
              </a:rPr>
            </a:br>
            <a:r>
              <a:rPr lang="fr-FR" altLang="fr-FR" sz="3200" dirty="0" smtClean="0">
                <a:ea typeface="ＭＳ Ｐゴシック" pitchFamily="34" charset="-128"/>
              </a:rPr>
              <a:t>11 mars</a:t>
            </a:r>
            <a:r>
              <a:rPr lang="fr-FR" altLang="fr-FR" sz="2700" dirty="0" smtClean="0">
                <a:ea typeface="ＭＳ Ｐゴシック" pitchFamily="34" charset="-128"/>
              </a:rPr>
              <a:t> 2015</a:t>
            </a:r>
            <a:r>
              <a:rPr lang="fr-FR" altLang="fr-FR" sz="2700" dirty="0" smtClean="0">
                <a:solidFill>
                  <a:srgbClr val="9F2187"/>
                </a:solidFill>
                <a:ea typeface="ＭＳ Ｐゴシック" pitchFamily="34" charset="-128"/>
              </a:rPr>
              <a:t/>
            </a:r>
            <a:br>
              <a:rPr lang="fr-FR" altLang="fr-FR" sz="2700" dirty="0" smtClean="0">
                <a:solidFill>
                  <a:srgbClr val="9F2187"/>
                </a:solidFill>
                <a:ea typeface="ＭＳ Ｐゴシック" pitchFamily="34" charset="-128"/>
              </a:rPr>
            </a:br>
            <a:endParaRPr lang="fr-FR" altLang="fr-FR" sz="2700" i="1" dirty="0" smtClean="0">
              <a:solidFill>
                <a:srgbClr val="9F2187"/>
              </a:solidFill>
              <a:ea typeface="ＭＳ Ｐゴシック" pitchFamily="34" charset="-128"/>
            </a:endParaRPr>
          </a:p>
        </p:txBody>
      </p:sp>
      <p:sp>
        <p:nvSpPr>
          <p:cNvPr id="27651" name="Rectangle 11"/>
          <p:cNvSpPr txBox="1">
            <a:spLocks noGrp="1" noChangeArrowheads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ED820E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F2464F2-9716-4D0F-BFCA-E4ABE72EDEC5}" type="slidenum">
              <a:rPr lang="fr-FR" altLang="fr-FR" sz="1200" b="0">
                <a:solidFill>
                  <a:schemeClr val="tx1"/>
                </a:solidFill>
                <a:latin typeface="Verdana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fr-FR" altLang="fr-FR" sz="1200" b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26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43210"/>
            <a:ext cx="5256584" cy="3785992"/>
          </a:xfrm>
          <a:prstGeom prst="rect">
            <a:avLst/>
          </a:prstGeom>
          <a:noFill/>
          <a:ln w="9525">
            <a:solidFill>
              <a:srgbClr val="C0284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2736"/>
            <a:ext cx="6624736" cy="1773691"/>
          </a:xfrm>
          <a:prstGeom prst="rect">
            <a:avLst/>
          </a:prstGeom>
          <a:ln>
            <a:solidFill>
              <a:srgbClr val="C02846"/>
            </a:solidFill>
          </a:ln>
          <a:effectLst>
            <a:outerShdw dist="35921" dir="2700000" algn="ctr" rotWithShape="0">
              <a:schemeClr val="bg2"/>
            </a:outerShdw>
            <a:reflection endPos="0" dir="5400000" sy="-100000" algn="bl" rotWithShape="0"/>
          </a:effectLst>
        </p:spPr>
      </p:pic>
      <p:sp>
        <p:nvSpPr>
          <p:cNvPr id="122882" name="Titre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7294562" cy="1305396"/>
          </a:xfrm>
        </p:spPr>
        <p:txBody>
          <a:bodyPr>
            <a:normAutofit/>
          </a:bodyPr>
          <a:lstStyle/>
          <a:p>
            <a:r>
              <a:rPr lang="fr-FR" altLang="fr-FR" sz="2800" dirty="0" smtClean="0"/>
              <a:t>I- 5 Innovation et entrepreneuriat </a:t>
            </a:r>
          </a:p>
        </p:txBody>
      </p:sp>
      <p:sp>
        <p:nvSpPr>
          <p:cNvPr id="122883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2133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000" b="1">
                <a:solidFill>
                  <a:srgbClr val="003366"/>
                </a:solidFill>
                <a:latin typeface="Arial" charset="0"/>
                <a:ea typeface="MS PGothic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Char char="–"/>
              <a:defRPr sz="1600">
                <a:solidFill>
                  <a:srgbClr val="003366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rgbClr val="003366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50CC44C-722F-45E9-8EF8-6C268FC0FAC9}" type="slidenum">
              <a:rPr lang="fr-FR" altLang="fr-FR" sz="1200" b="0" smtClean="0">
                <a:solidFill>
                  <a:schemeClr val="tx1"/>
                </a:solidFill>
                <a:latin typeface="Verdana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1200" b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22884" name="Espace réservé du contenu 6"/>
          <p:cNvSpPr>
            <a:spLocks noGrp="1"/>
          </p:cNvSpPr>
          <p:nvPr>
            <p:ph idx="1"/>
          </p:nvPr>
        </p:nvSpPr>
        <p:spPr>
          <a:xfrm>
            <a:off x="5724128" y="3140968"/>
            <a:ext cx="3240360" cy="2398464"/>
          </a:xfrm>
        </p:spPr>
        <p:txBody>
          <a:bodyPr/>
          <a:lstStyle/>
          <a:p>
            <a:endParaRPr lang="en-US" altLang="fr-FR" dirty="0" smtClean="0"/>
          </a:p>
          <a:p>
            <a:pPr marL="109728" indent="0">
              <a:buNone/>
            </a:pPr>
            <a:endParaRPr lang="en-US" altLang="fr-FR" dirty="0" smtClean="0"/>
          </a:p>
        </p:txBody>
      </p:sp>
      <p:sp>
        <p:nvSpPr>
          <p:cNvPr id="8" name="ZoneTexte 5"/>
          <p:cNvSpPr txBox="1">
            <a:spLocks noChangeArrowheads="1"/>
          </p:cNvSpPr>
          <p:nvPr/>
        </p:nvSpPr>
        <p:spPr bwMode="auto">
          <a:xfrm>
            <a:off x="6229652" y="2924944"/>
            <a:ext cx="25923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 b="1">
                <a:solidFill>
                  <a:srgbClr val="003366"/>
                </a:solidFill>
                <a:latin typeface="Arial" charset="0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600">
                <a:solidFill>
                  <a:srgbClr val="003366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rgbClr val="003366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000" i="1" dirty="0"/>
              <a:t>Source : Tableau de bord de l’Union de </a:t>
            </a:r>
            <a:br>
              <a:rPr lang="fr-FR" altLang="fr-FR" sz="1000" i="1" dirty="0"/>
            </a:br>
            <a:r>
              <a:rPr lang="fr-FR" altLang="fr-FR" sz="1000" i="1" dirty="0" smtClean="0"/>
              <a:t>l’innovation, 2014 </a:t>
            </a:r>
            <a:endParaRPr lang="fr-FR" altLang="en-US" sz="1000" i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800" i="1" dirty="0"/>
          </a:p>
        </p:txBody>
      </p:sp>
      <p:sp useBgFill="1">
        <p:nvSpPr>
          <p:cNvPr id="11" name="ZoneTexte 5"/>
          <p:cNvSpPr txBox="1">
            <a:spLocks noChangeArrowheads="1"/>
          </p:cNvSpPr>
          <p:nvPr/>
        </p:nvSpPr>
        <p:spPr bwMode="auto">
          <a:xfrm>
            <a:off x="5724128" y="4365104"/>
            <a:ext cx="3372916" cy="1292662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 b="1">
                <a:solidFill>
                  <a:srgbClr val="003366"/>
                </a:solidFill>
                <a:latin typeface="Arial" charset="0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600">
                <a:solidFill>
                  <a:srgbClr val="003366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rgbClr val="003366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000" i="1" dirty="0"/>
              <a:t>Total Early-Stage Entrepreneurial Activity (TEA) : </a:t>
            </a:r>
            <a:r>
              <a:rPr lang="en-US" altLang="fr-FR" sz="1000" i="1" dirty="0" err="1"/>
              <a:t>taux</a:t>
            </a:r>
            <a:r>
              <a:rPr lang="en-US" altLang="fr-FR" sz="1000" i="1" dirty="0"/>
              <a:t> </a:t>
            </a:r>
            <a:r>
              <a:rPr lang="en-US" altLang="fr-FR" sz="1000" i="1" dirty="0" err="1"/>
              <a:t>d’individus</a:t>
            </a:r>
            <a:r>
              <a:rPr lang="en-US" altLang="fr-FR" sz="1000" i="1" dirty="0"/>
              <a:t> </a:t>
            </a:r>
            <a:r>
              <a:rPr lang="en-US" altLang="fr-FR" sz="1000" i="1" dirty="0" err="1"/>
              <a:t>activement</a:t>
            </a:r>
            <a:r>
              <a:rPr lang="en-US" altLang="fr-FR" sz="1000" i="1" dirty="0"/>
              <a:t> </a:t>
            </a:r>
            <a:r>
              <a:rPr lang="en-US" altLang="fr-FR" sz="1000" i="1" dirty="0" err="1"/>
              <a:t>impliqués</a:t>
            </a:r>
            <a:r>
              <a:rPr lang="en-US" altLang="fr-FR" sz="1000" i="1" dirty="0"/>
              <a:t> </a:t>
            </a:r>
            <a:r>
              <a:rPr lang="en-US" altLang="fr-FR" sz="1000" i="1" dirty="0" err="1"/>
              <a:t>dans</a:t>
            </a:r>
            <a:r>
              <a:rPr lang="en-US" altLang="fr-FR" sz="1000" i="1" dirty="0"/>
              <a:t> un </a:t>
            </a:r>
            <a:r>
              <a:rPr lang="en-US" altLang="fr-FR" sz="1000" i="1" dirty="0" err="1"/>
              <a:t>projet</a:t>
            </a:r>
            <a:r>
              <a:rPr lang="en-US" altLang="fr-FR" sz="1000" i="1" dirty="0"/>
              <a:t> de </a:t>
            </a:r>
            <a:r>
              <a:rPr lang="en-US" altLang="fr-FR" sz="1000" i="1" dirty="0" err="1"/>
              <a:t>création</a:t>
            </a:r>
            <a:r>
              <a:rPr lang="en-US" altLang="fr-FR" sz="1000" i="1" dirty="0"/>
              <a:t> </a:t>
            </a:r>
            <a:r>
              <a:rPr lang="en-US" altLang="fr-FR" sz="1000" i="1" dirty="0" err="1"/>
              <a:t>d’entreprise</a:t>
            </a:r>
            <a:r>
              <a:rPr lang="en-US" altLang="fr-FR" sz="1000" i="1" dirty="0"/>
              <a:t> (</a:t>
            </a:r>
            <a:r>
              <a:rPr lang="en-US" altLang="fr-FR" sz="1000" i="1" dirty="0" err="1"/>
              <a:t>en</a:t>
            </a:r>
            <a:r>
              <a:rPr lang="en-US" altLang="fr-FR" sz="1000" i="1" dirty="0"/>
              <a:t> </a:t>
            </a:r>
            <a:r>
              <a:rPr lang="en-US" altLang="fr-FR" sz="1000" i="1" dirty="0" err="1"/>
              <a:t>amont</a:t>
            </a:r>
            <a:r>
              <a:rPr lang="en-US" altLang="fr-FR" sz="1000" i="1" dirty="0"/>
              <a:t> de la </a:t>
            </a:r>
            <a:r>
              <a:rPr lang="en-US" altLang="fr-FR" sz="1000" i="1" dirty="0" err="1"/>
              <a:t>création</a:t>
            </a:r>
            <a:r>
              <a:rPr lang="en-US" altLang="fr-FR" sz="1000" i="1" dirty="0"/>
              <a:t> de </a:t>
            </a:r>
            <a:r>
              <a:rPr lang="en-US" altLang="fr-FR" sz="1000" i="1" dirty="0" err="1"/>
              <a:t>l’entreprise</a:t>
            </a:r>
            <a:r>
              <a:rPr lang="en-US" altLang="fr-FR" sz="1000" i="1" dirty="0"/>
              <a:t> </a:t>
            </a:r>
            <a:r>
              <a:rPr lang="en-US" altLang="fr-FR" sz="1000" i="1" dirty="0" err="1"/>
              <a:t>ou</a:t>
            </a:r>
            <a:r>
              <a:rPr lang="en-US" altLang="fr-FR" sz="1000" i="1" dirty="0"/>
              <a:t> </a:t>
            </a:r>
            <a:r>
              <a:rPr lang="en-US" altLang="fr-FR" sz="1000" i="1" dirty="0" err="1"/>
              <a:t>jusqu’à</a:t>
            </a:r>
            <a:r>
              <a:rPr lang="en-US" altLang="fr-FR" sz="1000" i="1" dirty="0"/>
              <a:t> 42 </a:t>
            </a:r>
            <a:r>
              <a:rPr lang="en-US" altLang="fr-FR" sz="1000" i="1" dirty="0" err="1"/>
              <a:t>mois</a:t>
            </a:r>
            <a:r>
              <a:rPr lang="en-US" altLang="fr-FR" sz="1000" i="1" dirty="0"/>
              <a:t> après la </a:t>
            </a:r>
            <a:r>
              <a:rPr lang="en-US" altLang="fr-FR" sz="1000" i="1" dirty="0" err="1"/>
              <a:t>création</a:t>
            </a:r>
            <a:r>
              <a:rPr lang="en-US" altLang="fr-FR" sz="1000" i="1" dirty="0"/>
              <a:t>), </a:t>
            </a:r>
            <a:r>
              <a:rPr lang="en-US" altLang="fr-FR" sz="1000" i="1" dirty="0" err="1"/>
              <a:t>rapporté</a:t>
            </a:r>
            <a:r>
              <a:rPr lang="en-US" altLang="fr-FR" sz="1000" i="1" dirty="0"/>
              <a:t> à la population active</a:t>
            </a:r>
            <a:br>
              <a:rPr lang="en-US" altLang="fr-FR" sz="1000" i="1" dirty="0"/>
            </a:br>
            <a:endParaRPr lang="en-US" altLang="fr-FR" sz="10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i="1" dirty="0"/>
              <a:t>Source : Global </a:t>
            </a:r>
            <a:r>
              <a:rPr lang="fr-FR" altLang="fr-FR" sz="1000" i="1" dirty="0" err="1"/>
              <a:t>Entrepreneurship</a:t>
            </a:r>
            <a:r>
              <a:rPr lang="fr-FR" altLang="fr-FR" sz="1000" i="1" dirty="0"/>
              <a:t> </a:t>
            </a:r>
            <a:r>
              <a:rPr lang="fr-FR" altLang="fr-FR" sz="1000" i="1" dirty="0" smtClean="0"/>
              <a:t>Monitor, 2013</a:t>
            </a:r>
            <a:endParaRPr lang="fr-FR" altLang="en-US" sz="1000" i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800" i="1" dirty="0"/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33056"/>
            <a:ext cx="1080120" cy="26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04973"/>
            <a:ext cx="717896" cy="179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0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1885" y="2058765"/>
            <a:ext cx="8229600" cy="3976277"/>
          </a:xfrm>
        </p:spPr>
        <p:txBody>
          <a:bodyPr/>
          <a:lstStyle/>
          <a:p>
            <a:pPr>
              <a:defRPr/>
            </a:pPr>
            <a:r>
              <a:rPr lang="fr-FR" sz="2000" dirty="0" smtClean="0"/>
              <a:t>Enjeu : </a:t>
            </a:r>
            <a:r>
              <a:rPr lang="fr-FR" sz="2000" b="0" dirty="0"/>
              <a:t>une politique globale de </a:t>
            </a:r>
            <a:r>
              <a:rPr lang="fr-FR" sz="2000" b="0" dirty="0" smtClean="0"/>
              <a:t>transformation pour </a:t>
            </a:r>
            <a:r>
              <a:rPr lang="fr-FR" sz="2000" b="0" dirty="0"/>
              <a:t>construire le nouveau modèle français d’innovation</a:t>
            </a:r>
          </a:p>
          <a:p>
            <a:pPr>
              <a:defRPr/>
            </a:pPr>
            <a:endParaRPr lang="fr-FR" sz="2000" dirty="0" smtClean="0"/>
          </a:p>
          <a:p>
            <a:pPr>
              <a:defRPr/>
            </a:pPr>
            <a:r>
              <a:rPr lang="fr-FR" sz="2000" dirty="0" smtClean="0"/>
              <a:t>4 </a:t>
            </a:r>
            <a:r>
              <a:rPr lang="fr-FR" sz="2000" dirty="0"/>
              <a:t>axes </a:t>
            </a:r>
            <a:r>
              <a:rPr lang="fr-FR" sz="2000" dirty="0" smtClean="0"/>
              <a:t>stratégiques :</a:t>
            </a:r>
            <a:endParaRPr lang="fr-FR" sz="2000" dirty="0"/>
          </a:p>
          <a:p>
            <a:pPr lvl="1">
              <a:defRPr/>
            </a:pPr>
            <a:r>
              <a:rPr lang="fr-FR" sz="1600" dirty="0">
                <a:latin typeface="Insignia LT Std"/>
              </a:rPr>
              <a:t>Organiser et évaluer les politiques publiques en faveur de l’innovation</a:t>
            </a:r>
          </a:p>
          <a:p>
            <a:pPr lvl="1">
              <a:defRPr/>
            </a:pPr>
            <a:r>
              <a:rPr lang="fr-FR" sz="1600" dirty="0">
                <a:latin typeface="Insignia LT Std"/>
              </a:rPr>
              <a:t>Développer la culture de l’entrepreneuriat et de l’innovation</a:t>
            </a:r>
          </a:p>
          <a:p>
            <a:pPr lvl="1">
              <a:defRPr/>
            </a:pPr>
            <a:r>
              <a:rPr lang="fr-FR" sz="1600" dirty="0">
                <a:latin typeface="Insignia LT Std"/>
              </a:rPr>
              <a:t>Accroître l’impact économique de la recherche publique par le transfert</a:t>
            </a:r>
          </a:p>
          <a:p>
            <a:pPr lvl="1">
              <a:defRPr/>
            </a:pPr>
            <a:r>
              <a:rPr lang="fr-FR" sz="1600" dirty="0">
                <a:latin typeface="Insignia LT Std"/>
              </a:rPr>
              <a:t>Accompagner la croissance des entreprises par l’innovation</a:t>
            </a:r>
          </a:p>
          <a:p>
            <a:pPr lvl="1"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52F3999-209E-4A63-BBA8-37F9BAA13CB7}" type="slidenum">
              <a:rPr lang="fr-FR" altLang="fr-FR" smtClean="0"/>
              <a:pPr>
                <a:defRPr/>
              </a:pPr>
              <a:t>11</a:t>
            </a:fld>
            <a:endParaRPr lang="fr-FR" altLang="fr-FR"/>
          </a:p>
        </p:txBody>
      </p:sp>
      <p:sp>
        <p:nvSpPr>
          <p:cNvPr id="5" name="Titre 1"/>
          <p:cNvSpPr>
            <a:spLocks noGrp="1"/>
          </p:cNvSpPr>
          <p:nvPr/>
        </p:nvSpPr>
        <p:spPr bwMode="auto">
          <a:xfrm>
            <a:off x="467544" y="332656"/>
            <a:ext cx="7987167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D820E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D820E"/>
                </a:solidFill>
                <a:latin typeface="Arial Unicode MS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D820E"/>
                </a:solidFill>
                <a:latin typeface="Arial Unicode MS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D820E"/>
                </a:solidFill>
                <a:latin typeface="Arial Unicode MS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D820E"/>
                </a:solidFill>
                <a:latin typeface="Arial Unicode MS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D820E"/>
                </a:solidFill>
                <a:latin typeface="Arial Unicode MS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D820E"/>
                </a:solidFill>
                <a:latin typeface="Arial Unicode MS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D820E"/>
                </a:solidFill>
                <a:latin typeface="Arial Unicode MS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D820E"/>
                </a:solidFill>
                <a:latin typeface="Arial Unicode MS" charset="0"/>
              </a:defRPr>
            </a:lvl9pPr>
          </a:lstStyle>
          <a:p>
            <a:r>
              <a:rPr lang="fr-FR" altLang="fr-FR" sz="28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Frutiger LT Std 55 Roman" pitchFamily="34" charset="0"/>
                <a:ea typeface="ＭＳ Ｐゴシック" pitchFamily="34" charset="-128"/>
                <a:cs typeface="+mj-cs"/>
              </a:rPr>
              <a:t>II - La </a:t>
            </a:r>
            <a:r>
              <a:rPr lang="fr-FR" altLang="fr-FR" sz="2800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Frutiger LT Std 55 Roman" pitchFamily="34" charset="0"/>
                <a:ea typeface="ＭＳ Ｐゴシック" pitchFamily="34" charset="-128"/>
                <a:cs typeface="+mj-cs"/>
              </a:rPr>
              <a:t>« Nouvelle donne pour l’innovation » (novembre 2013</a:t>
            </a:r>
            <a:r>
              <a:rPr lang="fr-FR" altLang="fr-FR" sz="28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Frutiger LT Std 55 Roman" pitchFamily="34" charset="0"/>
                <a:ea typeface="ＭＳ Ｐゴシック" pitchFamily="34" charset="-128"/>
                <a:cs typeface="+mj-cs"/>
              </a:rPr>
              <a:t>) : un cadre stratégique rénové</a:t>
            </a:r>
            <a:endParaRPr lang="fr-FR" sz="2800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Frutiger LT Std 55 Roman" pitchFamily="34" charset="0"/>
              <a:ea typeface="ＭＳ Ｐゴシック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5391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-statut-etudiant-entrepreneur-femin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081" y="1628800"/>
            <a:ext cx="2310415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66" name="Titre 1"/>
          <p:cNvSpPr>
            <a:spLocks noGrp="1"/>
          </p:cNvSpPr>
          <p:nvPr>
            <p:ph type="title"/>
          </p:nvPr>
        </p:nvSpPr>
        <p:spPr>
          <a:xfrm>
            <a:off x="323528" y="255935"/>
            <a:ext cx="8856984" cy="1012825"/>
          </a:xfrm>
        </p:spPr>
        <p:txBody>
          <a:bodyPr>
            <a:noAutofit/>
          </a:bodyPr>
          <a:lstStyle/>
          <a:p>
            <a:r>
              <a:rPr lang="en-US" altLang="fr-FR" sz="2800" dirty="0" smtClean="0"/>
              <a:t>II-1 </a:t>
            </a:r>
            <a:r>
              <a:rPr lang="en-US" altLang="fr-FR" sz="2800" dirty="0" err="1" smtClean="0"/>
              <a:t>Développer</a:t>
            </a:r>
            <a:r>
              <a:rPr lang="en-US" altLang="fr-FR" sz="2800" dirty="0" smtClean="0"/>
              <a:t> la culture </a:t>
            </a:r>
            <a:r>
              <a:rPr lang="en-US" altLang="fr-FR" sz="2800" dirty="0" err="1" smtClean="0"/>
              <a:t>d’entrepreneuriat</a:t>
            </a:r>
            <a:r>
              <a:rPr lang="en-US" altLang="fr-FR" sz="2800" dirty="0" smtClean="0"/>
              <a:t> et </a:t>
            </a:r>
            <a:r>
              <a:rPr lang="en-US" altLang="fr-FR" sz="2800" dirty="0" err="1" smtClean="0"/>
              <a:t>d’innovation</a:t>
            </a:r>
            <a:endParaRPr lang="fr-FR" altLang="fr-FR" sz="2800" dirty="0" smtClean="0"/>
          </a:p>
        </p:txBody>
      </p:sp>
      <p:sp>
        <p:nvSpPr>
          <p:cNvPr id="53251" name="Espace réservé du contenu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9577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fr-FR" sz="2000" dirty="0" err="1" smtClean="0">
                <a:ea typeface="ＭＳ Ｐゴシック" pitchFamily="34" charset="-128"/>
              </a:rPr>
              <a:t>Dans</a:t>
            </a:r>
            <a:r>
              <a:rPr lang="en-US" altLang="fr-FR" sz="2000" dirty="0" smtClean="0">
                <a:ea typeface="ＭＳ Ｐゴシック" pitchFamily="34" charset="-128"/>
              </a:rPr>
              <a:t> </a:t>
            </a:r>
            <a:r>
              <a:rPr lang="en-US" altLang="fr-FR" sz="2000" dirty="0" err="1" smtClean="0">
                <a:ea typeface="ＭＳ Ｐゴシック" pitchFamily="34" charset="-128"/>
              </a:rPr>
              <a:t>l’enseignement</a:t>
            </a:r>
            <a:r>
              <a:rPr lang="en-US" altLang="fr-FR" sz="2000" dirty="0" smtClean="0">
                <a:ea typeface="ＭＳ Ｐゴシック" pitchFamily="34" charset="-128"/>
              </a:rPr>
              <a:t> </a:t>
            </a:r>
            <a:r>
              <a:rPr lang="en-US" altLang="fr-FR" sz="2000" dirty="0" err="1" smtClean="0">
                <a:ea typeface="ＭＳ Ｐゴシック" pitchFamily="34" charset="-128"/>
              </a:rPr>
              <a:t>scolaire</a:t>
            </a:r>
            <a:r>
              <a:rPr lang="en-US" altLang="fr-FR" sz="2000" dirty="0" smtClean="0">
                <a:ea typeface="ＭＳ Ｐゴシック" pitchFamily="34" charset="-128"/>
              </a:rPr>
              <a:t> et </a:t>
            </a:r>
            <a:r>
              <a:rPr lang="en-US" altLang="fr-FR" sz="2000" dirty="0" err="1" smtClean="0">
                <a:ea typeface="ＭＳ Ｐゴシック" pitchFamily="34" charset="-128"/>
              </a:rPr>
              <a:t>supérieur</a:t>
            </a:r>
            <a:r>
              <a:rPr lang="en-US" altLang="fr-FR" sz="2000" dirty="0" smtClean="0">
                <a:ea typeface="ＭＳ Ｐゴシック" pitchFamily="34" charset="-128"/>
              </a:rPr>
              <a:t> : </a:t>
            </a:r>
          </a:p>
          <a:p>
            <a:pPr lvl="1">
              <a:defRPr/>
            </a:pPr>
            <a:r>
              <a:rPr lang="en-US" altLang="fr-FR" sz="1600" dirty="0" smtClean="0">
                <a:ea typeface="ＭＳ Ｐゴシック" pitchFamily="34" charset="-128"/>
              </a:rPr>
              <a:t>Promotion de la </a:t>
            </a:r>
            <a:r>
              <a:rPr lang="en-US" altLang="fr-FR" sz="1600" dirty="0" err="1" smtClean="0">
                <a:ea typeface="ＭＳ Ｐゴシック" pitchFamily="34" charset="-128"/>
              </a:rPr>
              <a:t>prise</a:t>
            </a:r>
            <a:r>
              <a:rPr lang="en-US" altLang="fr-FR" sz="1600" dirty="0" smtClean="0">
                <a:ea typeface="ＭＳ Ｐゴシック" pitchFamily="34" charset="-128"/>
              </a:rPr>
              <a:t> de </a:t>
            </a:r>
            <a:r>
              <a:rPr lang="en-US" altLang="fr-FR" sz="1600" dirty="0" err="1" smtClean="0">
                <a:ea typeface="ＭＳ Ｐゴシック" pitchFamily="34" charset="-128"/>
              </a:rPr>
              <a:t>risque</a:t>
            </a:r>
            <a:r>
              <a:rPr lang="en-US" altLang="fr-FR" sz="1600" dirty="0" smtClean="0">
                <a:ea typeface="ＭＳ Ｐゴシック" pitchFamily="34" charset="-128"/>
              </a:rPr>
              <a:t> et de </a:t>
            </a:r>
            <a:r>
              <a:rPr lang="en-US" altLang="fr-FR" sz="1600" dirty="0" err="1" smtClean="0">
                <a:ea typeface="ＭＳ Ｐゴシック" pitchFamily="34" charset="-128"/>
              </a:rPr>
              <a:t>l’apprentissage</a:t>
            </a:r>
            <a:r>
              <a:rPr lang="en-US" altLang="fr-FR" sz="1600" dirty="0" smtClean="0">
                <a:ea typeface="ＭＳ Ｐゴシック" pitchFamily="34" charset="-128"/>
              </a:rPr>
              <a:t> par </a:t>
            </a:r>
            <a:r>
              <a:rPr lang="en-US" altLang="fr-FR" sz="1600" dirty="0" err="1" smtClean="0">
                <a:ea typeface="ＭＳ Ｐゴシック" pitchFamily="34" charset="-128"/>
              </a:rPr>
              <a:t>l’échec</a:t>
            </a:r>
            <a:r>
              <a:rPr lang="en-US" altLang="fr-FR" sz="1600" dirty="0" smtClean="0">
                <a:ea typeface="ＭＳ Ｐゴシック" pitchFamily="34" charset="-128"/>
              </a:rPr>
              <a:t> </a:t>
            </a:r>
          </a:p>
          <a:p>
            <a:pPr lvl="1">
              <a:defRPr/>
            </a:pPr>
            <a:r>
              <a:rPr lang="fr-FR" altLang="fr-FR" sz="1600" dirty="0" smtClean="0">
                <a:ea typeface="ＭＳ Ｐゴシック" pitchFamily="34" charset="-128"/>
              </a:rPr>
              <a:t>Apprentissage du codage à l’école</a:t>
            </a:r>
            <a:endParaRPr lang="en-US" altLang="fr-FR" sz="1600" dirty="0">
              <a:ea typeface="ＭＳ Ｐゴシック" pitchFamily="34" charset="-128"/>
            </a:endParaRPr>
          </a:p>
          <a:p>
            <a:pPr lvl="1">
              <a:defRPr/>
            </a:pPr>
            <a:r>
              <a:rPr lang="en-US" altLang="fr-FR" sz="1600" dirty="0" smtClean="0">
                <a:ea typeface="ＭＳ Ｐゴシック" pitchFamily="34" charset="-128"/>
              </a:rPr>
              <a:t>Ateliers </a:t>
            </a:r>
            <a:r>
              <a:rPr lang="en-US" altLang="fr-FR" sz="1600" dirty="0" err="1" smtClean="0">
                <a:ea typeface="ＭＳ Ｐゴシック" pitchFamily="34" charset="-128"/>
              </a:rPr>
              <a:t>d’initiation</a:t>
            </a:r>
            <a:r>
              <a:rPr lang="en-US" altLang="fr-FR" sz="1600" dirty="0" smtClean="0">
                <a:ea typeface="ＭＳ Ｐゴシック" pitchFamily="34" charset="-128"/>
              </a:rPr>
              <a:t> à </a:t>
            </a:r>
            <a:r>
              <a:rPr lang="en-US" altLang="fr-FR" sz="1600" dirty="0" err="1" smtClean="0">
                <a:ea typeface="ＭＳ Ｐゴシック" pitchFamily="34" charset="-128"/>
              </a:rPr>
              <a:t>l’entrepreneuriat</a:t>
            </a:r>
            <a:endParaRPr lang="en-US" altLang="fr-FR" sz="1600" dirty="0" smtClean="0">
              <a:ea typeface="ＭＳ Ｐゴシック" pitchFamily="34" charset="-128"/>
            </a:endParaRPr>
          </a:p>
          <a:p>
            <a:pPr lvl="1">
              <a:defRPr/>
            </a:pPr>
            <a:r>
              <a:rPr lang="en-US" altLang="fr-FR" sz="1600" dirty="0" err="1" smtClean="0">
                <a:ea typeface="ＭＳ Ｐゴシック" pitchFamily="34" charset="-128"/>
              </a:rPr>
              <a:t>Recommandation</a:t>
            </a:r>
            <a:r>
              <a:rPr lang="en-US" altLang="fr-FR" sz="1600" dirty="0" smtClean="0">
                <a:ea typeface="ＭＳ Ｐゴシック" pitchFamily="34" charset="-128"/>
              </a:rPr>
              <a:t>  (juillet2014) du nouveau CNEE </a:t>
            </a:r>
            <a:r>
              <a:rPr lang="en-US" altLang="fr-FR" sz="1600" dirty="0" err="1" smtClean="0">
                <a:ea typeface="ＭＳ Ｐゴシック" pitchFamily="34" charset="-128"/>
              </a:rPr>
              <a:t>sur</a:t>
            </a:r>
            <a:r>
              <a:rPr lang="en-US" altLang="fr-FR" sz="1600" dirty="0" smtClean="0">
                <a:ea typeface="ＭＳ Ｐゴシック" pitchFamily="34" charset="-128"/>
              </a:rPr>
              <a:t> </a:t>
            </a:r>
            <a:r>
              <a:rPr lang="en-US" altLang="fr-FR" sz="1600" dirty="0" err="1" smtClean="0">
                <a:ea typeface="ＭＳ Ｐゴシック" pitchFamily="34" charset="-128"/>
              </a:rPr>
              <a:t>l’enseignement</a:t>
            </a:r>
            <a:r>
              <a:rPr lang="en-US" altLang="fr-FR" sz="1600" dirty="0" smtClean="0">
                <a:ea typeface="ＭＳ Ｐゴシック" pitchFamily="34" charset="-128"/>
              </a:rPr>
              <a:t> des bases </a:t>
            </a:r>
            <a:r>
              <a:rPr lang="en-US" altLang="fr-FR" sz="1600" dirty="0" err="1" smtClean="0">
                <a:ea typeface="ＭＳ Ｐゴシック" pitchFamily="34" charset="-128"/>
              </a:rPr>
              <a:t>économiques</a:t>
            </a:r>
            <a:r>
              <a:rPr lang="en-US" altLang="fr-FR" sz="1600" dirty="0" smtClean="0">
                <a:ea typeface="ＭＳ Ｐゴシック" pitchFamily="34" charset="-128"/>
              </a:rPr>
              <a:t> à </a:t>
            </a:r>
            <a:r>
              <a:rPr lang="en-US" altLang="fr-FR" sz="1600" dirty="0" err="1" smtClean="0">
                <a:ea typeface="ＭＳ Ｐゴシック" pitchFamily="34" charset="-128"/>
              </a:rPr>
              <a:t>l’école</a:t>
            </a:r>
            <a:r>
              <a:rPr lang="en-US" altLang="fr-FR" sz="1600" dirty="0" smtClean="0">
                <a:ea typeface="ＭＳ Ｐゴシック" pitchFamily="34" charset="-128"/>
              </a:rPr>
              <a:t> et </a:t>
            </a:r>
            <a:r>
              <a:rPr lang="en-US" altLang="fr-FR" sz="1600" dirty="0" err="1" smtClean="0">
                <a:ea typeface="ＭＳ Ｐゴシック" pitchFamily="34" charset="-128"/>
              </a:rPr>
              <a:t>sur</a:t>
            </a:r>
            <a:r>
              <a:rPr lang="en-US" altLang="fr-FR" sz="1600" dirty="0" smtClean="0">
                <a:ea typeface="ＭＳ Ｐゴシック" pitchFamily="34" charset="-128"/>
              </a:rPr>
              <a:t> des notions </a:t>
            </a:r>
            <a:r>
              <a:rPr lang="en-US" altLang="fr-FR" sz="1600" dirty="0" err="1" smtClean="0">
                <a:ea typeface="ＭＳ Ｐゴシック" pitchFamily="34" charset="-128"/>
              </a:rPr>
              <a:t>concernant</a:t>
            </a:r>
            <a:r>
              <a:rPr lang="en-US" altLang="fr-FR" sz="1600" dirty="0" smtClean="0">
                <a:ea typeface="ＭＳ Ｐゴシック" pitchFamily="34" charset="-128"/>
              </a:rPr>
              <a:t> la </a:t>
            </a:r>
            <a:r>
              <a:rPr lang="en-US" altLang="fr-FR" sz="1600" dirty="0" err="1" smtClean="0">
                <a:ea typeface="ＭＳ Ｐゴシック" pitchFamily="34" charset="-128"/>
              </a:rPr>
              <a:t>création</a:t>
            </a:r>
            <a:r>
              <a:rPr lang="en-US" altLang="fr-FR" sz="1600" dirty="0" smtClean="0">
                <a:ea typeface="ＭＳ Ｐゴシック" pitchFamily="34" charset="-128"/>
              </a:rPr>
              <a:t> </a:t>
            </a:r>
            <a:r>
              <a:rPr lang="en-US" altLang="fr-FR" sz="1600" dirty="0" err="1" smtClean="0">
                <a:ea typeface="ＭＳ Ｐゴシック" pitchFamily="34" charset="-128"/>
              </a:rPr>
              <a:t>d’entreprises</a:t>
            </a:r>
            <a:endParaRPr lang="en-US" altLang="fr-FR" sz="1600" dirty="0" smtClean="0">
              <a:ea typeface="ＭＳ Ｐゴシック" pitchFamily="34" charset="-128"/>
            </a:endParaRPr>
          </a:p>
          <a:p>
            <a:pPr lvl="1">
              <a:defRPr/>
            </a:pPr>
            <a:r>
              <a:rPr lang="fr-FR" altLang="fr-FR" sz="1600" dirty="0" smtClean="0">
                <a:ea typeface="ＭＳ Ｐゴシック" pitchFamily="34" charset="-128"/>
              </a:rPr>
              <a:t>Facilitation de l’entrepreneuriat pendant les études supérieures : </a:t>
            </a:r>
            <a:br>
              <a:rPr lang="fr-FR" altLang="fr-FR" sz="1600" dirty="0" smtClean="0">
                <a:ea typeface="ＭＳ Ｐゴシック" pitchFamily="34" charset="-128"/>
              </a:rPr>
            </a:br>
            <a:r>
              <a:rPr lang="fr-FR" altLang="fr-FR" sz="1600" dirty="0" smtClean="0">
                <a:ea typeface="ＭＳ Ｐゴシック" pitchFamily="34" charset="-128"/>
              </a:rPr>
              <a:t>création d’un statut « Etudiant entrepreneur » permettant aux </a:t>
            </a:r>
            <a:br>
              <a:rPr lang="fr-FR" altLang="fr-FR" sz="1600" dirty="0" smtClean="0">
                <a:ea typeface="ＭＳ Ｐゴシック" pitchFamily="34" charset="-128"/>
              </a:rPr>
            </a:br>
            <a:r>
              <a:rPr lang="fr-FR" altLang="fr-FR" sz="1600" dirty="0" smtClean="0">
                <a:ea typeface="ＭＳ Ｐゴシック" pitchFamily="34" charset="-128"/>
              </a:rPr>
              <a:t>étudiants d’intégrer leur projet entrepreneurial au sein de leur</a:t>
            </a:r>
            <a:br>
              <a:rPr lang="fr-FR" altLang="fr-FR" sz="1600" dirty="0" smtClean="0">
                <a:ea typeface="ＭＳ Ｐゴシック" pitchFamily="34" charset="-128"/>
              </a:rPr>
            </a:br>
            <a:r>
              <a:rPr lang="fr-FR" altLang="fr-FR" sz="1600" dirty="0" smtClean="0">
                <a:ea typeface="ＭＳ Ｐゴシック" pitchFamily="34" charset="-128"/>
              </a:rPr>
              <a:t>cursus universitaire</a:t>
            </a:r>
          </a:p>
          <a:p>
            <a:pPr>
              <a:defRPr/>
            </a:pPr>
            <a:r>
              <a:rPr lang="fr-FR" altLang="fr-FR" sz="2000" dirty="0" smtClean="0">
                <a:ea typeface="ＭＳ Ｐゴシック" pitchFamily="34" charset="-128"/>
              </a:rPr>
              <a:t>Dans la société : </a:t>
            </a:r>
          </a:p>
          <a:p>
            <a:pPr lvl="1">
              <a:defRPr/>
            </a:pPr>
            <a:r>
              <a:rPr lang="fr-FR" altLang="fr-FR" sz="1600" dirty="0">
                <a:ea typeface="ＭＳ Ｐゴシック" pitchFamily="34" charset="-128"/>
              </a:rPr>
              <a:t>Suppression de l’indicateur 040 de la Banque de France</a:t>
            </a:r>
            <a:endParaRPr lang="fr-FR" altLang="fr-FR" sz="1600" dirty="0" smtClean="0">
              <a:ea typeface="ＭＳ Ｐゴシック" pitchFamily="34" charset="-128"/>
            </a:endParaRPr>
          </a:p>
          <a:p>
            <a:pPr lvl="1">
              <a:defRPr/>
            </a:pPr>
            <a:r>
              <a:rPr lang="en-US" altLang="fr-FR" sz="1600" dirty="0" err="1" smtClean="0">
                <a:ea typeface="ＭＳ Ｐゴシック" pitchFamily="34" charset="-128"/>
              </a:rPr>
              <a:t>Sensibilisation</a:t>
            </a:r>
            <a:r>
              <a:rPr lang="en-US" altLang="fr-FR" sz="1600" dirty="0" smtClean="0">
                <a:ea typeface="ＭＳ Ｐゴシック" pitchFamily="34" charset="-128"/>
              </a:rPr>
              <a:t> du grand public à </a:t>
            </a:r>
            <a:r>
              <a:rPr lang="en-US" altLang="fr-FR" sz="1600" dirty="0" err="1" smtClean="0">
                <a:ea typeface="ＭＳ Ｐゴシック" pitchFamily="34" charset="-128"/>
              </a:rPr>
              <a:t>l’entrepreneuriat</a:t>
            </a:r>
            <a:endParaRPr lang="en-US" altLang="fr-FR" sz="1600" dirty="0" smtClean="0">
              <a:ea typeface="ＭＳ Ｐゴシック" pitchFamily="34" charset="-128"/>
            </a:endParaRPr>
          </a:p>
          <a:p>
            <a:pPr>
              <a:defRPr/>
            </a:pPr>
            <a:endParaRPr lang="en-US" altLang="fr-FR" sz="1800" b="1" i="1" dirty="0">
              <a:ea typeface="ＭＳ Ｐゴシック" pitchFamily="34" charset="-128"/>
            </a:endParaRPr>
          </a:p>
          <a:p>
            <a:pPr marL="109728" indent="0">
              <a:buNone/>
              <a:defRPr/>
            </a:pPr>
            <a:r>
              <a:rPr lang="en-US" altLang="fr-FR" sz="1800" dirty="0" smtClean="0">
                <a:ea typeface="ＭＳ Ｐゴシック" pitchFamily="34" charset="-128"/>
              </a:rPr>
              <a:t>	</a:t>
            </a:r>
            <a:r>
              <a:rPr lang="en-US" altLang="fr-FR" sz="1600" dirty="0">
                <a:ea typeface="ＭＳ Ｐゴシック" pitchFamily="34" charset="-128"/>
              </a:rPr>
              <a:t>Appel à </a:t>
            </a:r>
            <a:r>
              <a:rPr lang="en-US" altLang="fr-FR" sz="1600" dirty="0" err="1">
                <a:ea typeface="ＭＳ Ｐゴシック" pitchFamily="34" charset="-128"/>
              </a:rPr>
              <a:t>projets</a:t>
            </a:r>
            <a:r>
              <a:rPr lang="en-US" altLang="fr-FR" sz="1600" dirty="0">
                <a:ea typeface="ＭＳ Ｐゴシック" pitchFamily="34" charset="-128"/>
              </a:rPr>
              <a:t> du </a:t>
            </a:r>
            <a:r>
              <a:rPr lang="en-US" altLang="fr-FR" sz="1600" dirty="0" err="1">
                <a:ea typeface="ＭＳ Ｐゴシック" pitchFamily="34" charset="-128"/>
              </a:rPr>
              <a:t>Programme</a:t>
            </a:r>
            <a:r>
              <a:rPr lang="en-US" altLang="fr-FR" sz="1600" dirty="0">
                <a:ea typeface="ＭＳ Ｐゴシック" pitchFamily="34" charset="-128"/>
              </a:rPr>
              <a:t> </a:t>
            </a:r>
            <a:r>
              <a:rPr lang="en-US" altLang="fr-FR" sz="1600" dirty="0" err="1">
                <a:ea typeface="ＭＳ Ｐゴシック" pitchFamily="34" charset="-128"/>
              </a:rPr>
              <a:t>d’investissements</a:t>
            </a:r>
            <a:r>
              <a:rPr lang="en-US" altLang="fr-FR" sz="1600" dirty="0">
                <a:ea typeface="ＭＳ Ｐゴシック" pitchFamily="34" charset="-128"/>
              </a:rPr>
              <a:t> </a:t>
            </a:r>
            <a:r>
              <a:rPr lang="en-US" altLang="fr-FR" sz="1600" dirty="0" err="1">
                <a:ea typeface="ＭＳ Ｐゴシック" pitchFamily="34" charset="-128"/>
              </a:rPr>
              <a:t>d’avenir</a:t>
            </a:r>
            <a:r>
              <a:rPr lang="en-US" altLang="fr-FR" sz="1600" dirty="0">
                <a:ea typeface="ＭＳ Ｐゴシック" pitchFamily="34" charset="-128"/>
              </a:rPr>
              <a:t> 	</a:t>
            </a:r>
            <a:r>
              <a:rPr lang="en-US" altLang="fr-FR" sz="1600" dirty="0" smtClean="0">
                <a:ea typeface="ＭＳ Ｐゴシック" pitchFamily="34" charset="-128"/>
              </a:rPr>
              <a:t/>
            </a:r>
            <a:br>
              <a:rPr lang="en-US" altLang="fr-FR" sz="1600" dirty="0" smtClean="0">
                <a:ea typeface="ＭＳ Ｐゴシック" pitchFamily="34" charset="-128"/>
              </a:rPr>
            </a:br>
            <a:r>
              <a:rPr lang="en-US" altLang="fr-FR" sz="1600" dirty="0" smtClean="0">
                <a:ea typeface="ＭＳ Ｐゴシック" pitchFamily="34" charset="-128"/>
              </a:rPr>
              <a:t>	“</a:t>
            </a:r>
            <a:r>
              <a:rPr lang="en-US" altLang="fr-FR" sz="1600" dirty="0">
                <a:ea typeface="ＭＳ Ｐゴシック" pitchFamily="34" charset="-128"/>
              </a:rPr>
              <a:t>Culture de </a:t>
            </a:r>
            <a:r>
              <a:rPr lang="en-US" altLang="fr-FR" sz="1600" dirty="0" err="1">
                <a:ea typeface="ＭＳ Ｐゴシック" pitchFamily="34" charset="-128"/>
              </a:rPr>
              <a:t>l’innovation</a:t>
            </a:r>
            <a:r>
              <a:rPr lang="en-US" altLang="fr-FR" sz="1600" dirty="0">
                <a:ea typeface="ＭＳ Ｐゴシック" pitchFamily="34" charset="-128"/>
              </a:rPr>
              <a:t> et de </a:t>
            </a:r>
            <a:r>
              <a:rPr lang="en-US" altLang="fr-FR" sz="1600" dirty="0" err="1">
                <a:ea typeface="ＭＳ Ｐゴシック" pitchFamily="34" charset="-128"/>
              </a:rPr>
              <a:t>l’entrepreneuriat</a:t>
            </a:r>
            <a:r>
              <a:rPr lang="en-US" altLang="fr-FR" sz="1600" dirty="0">
                <a:ea typeface="ＭＳ Ｐゴシック" pitchFamily="34" charset="-128"/>
              </a:rPr>
              <a:t>” (20 M</a:t>
            </a:r>
            <a:r>
              <a:rPr lang="en-US" altLang="fr-FR" sz="1600" dirty="0" smtClean="0">
                <a:ea typeface="ＭＳ Ｐゴシック" pitchFamily="34" charset="-128"/>
              </a:rPr>
              <a:t>€</a:t>
            </a:r>
            <a:r>
              <a:rPr lang="en-US" altLang="fr-FR" sz="1600" dirty="0">
                <a:ea typeface="ＭＳ Ｐゴシック" pitchFamily="34" charset="-128"/>
              </a:rPr>
              <a:t>,</a:t>
            </a:r>
            <a:r>
              <a:rPr lang="en-US" altLang="fr-FR" sz="1600" dirty="0" smtClean="0">
                <a:ea typeface="ＭＳ Ｐゴシック" pitchFamily="34" charset="-128"/>
              </a:rPr>
              <a:t> </a:t>
            </a:r>
            <a:r>
              <a:rPr lang="en-US" altLang="fr-FR" sz="1600" dirty="0" err="1" smtClean="0">
                <a:ea typeface="ＭＳ Ｐゴシック" pitchFamily="34" charset="-128"/>
              </a:rPr>
              <a:t>ouvert</a:t>
            </a:r>
            <a:r>
              <a:rPr lang="en-US" altLang="fr-FR" sz="1600" dirty="0" smtClean="0">
                <a:ea typeface="ＭＳ Ｐゴシック" pitchFamily="34" charset="-128"/>
              </a:rPr>
              <a:t> </a:t>
            </a:r>
            <a:r>
              <a:rPr lang="en-US" altLang="fr-FR" sz="1600" dirty="0">
                <a:ea typeface="ＭＳ Ｐゴシック" pitchFamily="34" charset="-128"/>
              </a:rPr>
              <a:t>fin </a:t>
            </a:r>
            <a:r>
              <a:rPr lang="en-US" altLang="fr-FR" sz="1600" dirty="0" smtClean="0">
                <a:ea typeface="ＭＳ Ｐゴシック" pitchFamily="34" charset="-128"/>
              </a:rPr>
              <a:t>2014)</a:t>
            </a:r>
            <a:endParaRPr lang="fr-FR" altLang="fr-FR" sz="1600" dirty="0">
              <a:ea typeface="ＭＳ Ｐゴシック" pitchFamily="34" charset="-128"/>
            </a:endParaRPr>
          </a:p>
        </p:txBody>
      </p:sp>
      <p:sp>
        <p:nvSpPr>
          <p:cNvPr id="139268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2133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000" b="1">
                <a:solidFill>
                  <a:srgbClr val="003366"/>
                </a:solidFill>
                <a:latin typeface="Arial" charset="0"/>
                <a:ea typeface="MS PGothic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Char char="–"/>
              <a:defRPr sz="1600">
                <a:solidFill>
                  <a:srgbClr val="003366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rgbClr val="003366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2C966EF-AF57-4AF9-B6BD-B30E74E5837C}" type="slidenum">
              <a:rPr lang="fr-FR" altLang="fr-FR" sz="1200" b="0" smtClean="0">
                <a:solidFill>
                  <a:srgbClr val="000000"/>
                </a:solidFill>
                <a:latin typeface="Verdana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1200" b="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3926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9" t="44769" r="40318" b="35059"/>
          <a:stretch>
            <a:fillRect/>
          </a:stretch>
        </p:blipFill>
        <p:spPr bwMode="auto">
          <a:xfrm>
            <a:off x="7181601" y="4077072"/>
            <a:ext cx="156686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èche droite 7"/>
          <p:cNvSpPr/>
          <p:nvPr/>
        </p:nvSpPr>
        <p:spPr>
          <a:xfrm>
            <a:off x="1187624" y="5373216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6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5520" y="980728"/>
            <a:ext cx="8398933" cy="504056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2000" dirty="0">
                <a:latin typeface="Insignia LT Std"/>
              </a:rPr>
              <a:t>Faire de la commande publique un levier pour l’innovation : </a:t>
            </a:r>
            <a:br>
              <a:rPr lang="fr-FR" sz="2000" dirty="0">
                <a:latin typeface="Insignia LT Std"/>
              </a:rPr>
            </a:br>
            <a:r>
              <a:rPr lang="fr-FR" sz="2000" dirty="0">
                <a:latin typeface="Insignia LT Std"/>
              </a:rPr>
              <a:t>les </a:t>
            </a:r>
            <a:r>
              <a:rPr lang="fr-FR" sz="2000" dirty="0" smtClean="0">
                <a:latin typeface="Insignia LT Std"/>
              </a:rPr>
              <a:t>achats </a:t>
            </a:r>
            <a:r>
              <a:rPr lang="fr-FR" sz="2000" dirty="0">
                <a:latin typeface="Insignia LT Std"/>
              </a:rPr>
              <a:t>publics </a:t>
            </a:r>
            <a:r>
              <a:rPr lang="fr-FR" sz="2000" dirty="0" smtClean="0">
                <a:latin typeface="Insignia LT Std"/>
              </a:rPr>
              <a:t>innovants</a:t>
            </a:r>
            <a:endParaRPr lang="fr-FR" sz="2000" dirty="0">
              <a:latin typeface="Insignia LT Std"/>
            </a:endParaRPr>
          </a:p>
          <a:p>
            <a:pPr lvl="1">
              <a:defRPr/>
            </a:pPr>
            <a:r>
              <a:rPr lang="fr-FR" sz="1600" dirty="0">
                <a:latin typeface="Insignia LT Std"/>
              </a:rPr>
              <a:t>Cible de </a:t>
            </a:r>
            <a:r>
              <a:rPr lang="fr-FR" sz="1600" dirty="0" smtClean="0">
                <a:latin typeface="Insignia LT Std"/>
              </a:rPr>
              <a:t>2 % </a:t>
            </a:r>
            <a:r>
              <a:rPr lang="fr-FR" sz="1600" dirty="0">
                <a:latin typeface="Insignia LT Std"/>
              </a:rPr>
              <a:t>d’achats public innovants en 2020 (Etat, opérateurs, hôpitaux)</a:t>
            </a:r>
          </a:p>
          <a:p>
            <a:pPr lvl="1">
              <a:defRPr/>
            </a:pPr>
            <a:r>
              <a:rPr lang="fr-FR" sz="1600" dirty="0">
                <a:latin typeface="Insignia LT Std"/>
              </a:rPr>
              <a:t>Feuilles de </a:t>
            </a:r>
            <a:r>
              <a:rPr lang="fr-FR" sz="1600" dirty="0" smtClean="0">
                <a:latin typeface="Insignia LT Std"/>
              </a:rPr>
              <a:t>route des achats </a:t>
            </a:r>
            <a:r>
              <a:rPr lang="fr-FR" sz="1600" dirty="0">
                <a:latin typeface="Insignia LT Std"/>
              </a:rPr>
              <a:t>d’innovation des </a:t>
            </a:r>
            <a:r>
              <a:rPr lang="fr-FR" sz="1600" dirty="0" smtClean="0">
                <a:latin typeface="Insignia LT Std"/>
              </a:rPr>
              <a:t>ministères</a:t>
            </a:r>
            <a:endParaRPr lang="fr-FR" sz="1600" dirty="0">
              <a:latin typeface="Insignia LT Std"/>
            </a:endParaRPr>
          </a:p>
          <a:p>
            <a:pPr lvl="1">
              <a:defRPr/>
            </a:pPr>
            <a:r>
              <a:rPr lang="fr-FR" sz="1600" dirty="0">
                <a:latin typeface="Insignia LT Std"/>
              </a:rPr>
              <a:t>Plate-forme des achats d'innovation (créée en juin 2014</a:t>
            </a:r>
            <a:r>
              <a:rPr lang="fr-FR" sz="1600" dirty="0" smtClean="0">
                <a:latin typeface="Insignia LT Std"/>
              </a:rPr>
              <a:t>)</a:t>
            </a:r>
            <a:endParaRPr lang="fr-FR" sz="1600" dirty="0">
              <a:latin typeface="Insignia LT Std"/>
            </a:endParaRPr>
          </a:p>
          <a:p>
            <a:pPr lvl="1">
              <a:defRPr/>
            </a:pPr>
            <a:r>
              <a:rPr lang="fr-FR" sz="1600" dirty="0">
                <a:latin typeface="Insignia LT Std"/>
              </a:rPr>
              <a:t>« Salons inversés » (première édition en juillet 2014) </a:t>
            </a:r>
            <a:endParaRPr lang="fr-FR" sz="1600" dirty="0" smtClean="0">
              <a:latin typeface="Insignia LT Std"/>
            </a:endParaRPr>
          </a:p>
          <a:p>
            <a:pPr lvl="1">
              <a:defRPr/>
            </a:pPr>
            <a:r>
              <a:rPr lang="fr-FR" sz="1600" dirty="0" smtClean="0">
                <a:latin typeface="Insignia LT Std"/>
              </a:rPr>
              <a:t>Adaptation </a:t>
            </a:r>
            <a:r>
              <a:rPr lang="fr-FR" sz="1600" dirty="0">
                <a:latin typeface="Insignia LT Std"/>
              </a:rPr>
              <a:t>du code des marchés publics  </a:t>
            </a:r>
            <a:r>
              <a:rPr lang="fr-FR" sz="1600" dirty="0" smtClean="0">
                <a:latin typeface="Insignia LT Std"/>
              </a:rPr>
              <a:t>: </a:t>
            </a:r>
            <a:r>
              <a:rPr lang="fr-FR" sz="1600" dirty="0">
                <a:latin typeface="Insignia LT Std"/>
              </a:rPr>
              <a:t>partenariat d’innovation, couvrant à la fois la R&amp;D et </a:t>
            </a:r>
            <a:r>
              <a:rPr lang="fr-FR" sz="1600" dirty="0" smtClean="0">
                <a:latin typeface="Insignia LT Std"/>
              </a:rPr>
              <a:t>l’achat de </a:t>
            </a:r>
            <a:r>
              <a:rPr lang="fr-FR" sz="1600" dirty="0">
                <a:latin typeface="Insignia LT Std"/>
              </a:rPr>
              <a:t>produits, services ou travaux innovants</a:t>
            </a:r>
          </a:p>
          <a:p>
            <a:pPr lvl="1">
              <a:defRPr/>
            </a:pPr>
            <a:r>
              <a:rPr lang="fr-FR" sz="1600" dirty="0">
                <a:latin typeface="Insignia LT Std"/>
              </a:rPr>
              <a:t>Formation des acheteurs publics</a:t>
            </a:r>
          </a:p>
          <a:p>
            <a:pPr marL="0" indent="0">
              <a:buFontTx/>
              <a:buNone/>
              <a:defRPr/>
            </a:pPr>
            <a:endParaRPr lang="fr-FR" sz="2000" dirty="0">
              <a:latin typeface="Insignia LT Std"/>
            </a:endParaRPr>
          </a:p>
          <a:p>
            <a:pPr>
              <a:defRPr/>
            </a:pPr>
            <a:r>
              <a:rPr lang="fr-FR" sz="2000" dirty="0" smtClean="0">
                <a:latin typeface="Insignia LT Std"/>
              </a:rPr>
              <a:t>Faciliter la résolution des litiges liés à l’innovation :</a:t>
            </a:r>
            <a:br>
              <a:rPr lang="fr-FR" sz="2000" dirty="0" smtClean="0">
                <a:latin typeface="Insignia LT Std"/>
              </a:rPr>
            </a:br>
            <a:r>
              <a:rPr lang="fr-FR" sz="2000" dirty="0" smtClean="0">
                <a:latin typeface="Insignia LT Std"/>
              </a:rPr>
              <a:t>la </a:t>
            </a:r>
            <a:r>
              <a:rPr lang="fr-FR" sz="2000" dirty="0">
                <a:latin typeface="Insignia LT Std"/>
              </a:rPr>
              <a:t>m</a:t>
            </a:r>
            <a:r>
              <a:rPr lang="fr-FR" sz="2000" dirty="0" smtClean="0">
                <a:latin typeface="Insignia LT Std"/>
              </a:rPr>
              <a:t>ission innovation de la Médiation inter-entreprises</a:t>
            </a:r>
          </a:p>
          <a:p>
            <a:pPr lvl="1">
              <a:defRPr/>
            </a:pPr>
            <a:r>
              <a:rPr lang="fr-FR" sz="1600" dirty="0" smtClean="0">
                <a:latin typeface="Insignia LT Std"/>
              </a:rPr>
              <a:t>Litiges liés à la propriété industrielle</a:t>
            </a:r>
          </a:p>
          <a:p>
            <a:pPr lvl="1">
              <a:defRPr/>
            </a:pPr>
            <a:r>
              <a:rPr lang="fr-FR" sz="1600" dirty="0" smtClean="0">
                <a:latin typeface="Insignia LT Std"/>
              </a:rPr>
              <a:t>Relations PME/Grand comptes, PME/laboratoires</a:t>
            </a:r>
          </a:p>
          <a:p>
            <a:pPr lvl="1">
              <a:defRPr/>
            </a:pPr>
            <a:r>
              <a:rPr lang="fr-FR" sz="1600" dirty="0" smtClean="0">
                <a:latin typeface="Insignia LT Std"/>
              </a:rPr>
              <a:t>Relations PME/Etat</a:t>
            </a:r>
          </a:p>
          <a:p>
            <a:pPr lvl="1">
              <a:defRPr/>
            </a:pPr>
            <a:r>
              <a:rPr lang="fr-FR" sz="1600" dirty="0" smtClean="0">
                <a:latin typeface="Insignia LT Std"/>
              </a:rPr>
              <a:t>Charte en faveur des PME innovantes</a:t>
            </a:r>
          </a:p>
          <a:p>
            <a:pPr lvl="1">
              <a:defRPr/>
            </a:pPr>
            <a:r>
              <a:rPr lang="fr-FR" sz="1600" dirty="0" smtClean="0">
                <a:latin typeface="Insignia LT Std"/>
              </a:rPr>
              <a:t>Innovation ouverte</a:t>
            </a:r>
            <a:endParaRPr lang="fr-FR" sz="1600" dirty="0">
              <a:latin typeface="Insignia LT Std"/>
            </a:endParaRPr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2133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0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6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C8B698A-B783-4973-8FED-E078A2DBB5F9}" type="slidenum">
              <a:rPr lang="fr-FR" altLang="fr-FR" sz="1200" b="0" smtClean="0">
                <a:solidFill>
                  <a:schemeClr val="tx1"/>
                </a:solidFill>
                <a:latin typeface="Verdana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1200" b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395337" y="111919"/>
            <a:ext cx="518477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D820E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D820E"/>
                </a:solidFill>
                <a:latin typeface="Arial Unicode MS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D820E"/>
                </a:solidFill>
                <a:latin typeface="Arial Unicode MS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D820E"/>
                </a:solidFill>
                <a:latin typeface="Arial Unicode MS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D820E"/>
                </a:solidFill>
                <a:latin typeface="Arial Unicode MS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D820E"/>
                </a:solidFill>
                <a:latin typeface="Arial Unicode MS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D820E"/>
                </a:solidFill>
                <a:latin typeface="Arial Unicode MS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D820E"/>
                </a:solidFill>
                <a:latin typeface="Arial Unicode MS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D820E"/>
                </a:solidFill>
                <a:latin typeface="Arial Unicode MS" charset="0"/>
              </a:defRPr>
            </a:lvl9pPr>
          </a:lstStyle>
          <a:p>
            <a:r>
              <a:rPr lang="en-US" altLang="fr-FR" sz="28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Frutiger LT Std 55 Roman" pitchFamily="34" charset="0"/>
                <a:ea typeface="+mj-ea"/>
                <a:cs typeface="+mj-cs"/>
              </a:rPr>
              <a:t>II- 1- 2 </a:t>
            </a:r>
            <a:r>
              <a:rPr lang="en-US" altLang="fr-FR" sz="2800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Frutiger LT Std 55 Roman" pitchFamily="34" charset="0"/>
                <a:ea typeface="+mj-ea"/>
                <a:cs typeface="+mj-cs"/>
              </a:rPr>
              <a:t>Développer</a:t>
            </a:r>
            <a:r>
              <a:rPr lang="en-US" altLang="fr-FR" sz="28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signia LT Std"/>
                <a:ea typeface="ＭＳ Ｐゴシック" pitchFamily="34" charset="-128"/>
              </a:rPr>
              <a:t> </a:t>
            </a:r>
            <a:r>
              <a:rPr lang="en-US" altLang="fr-FR" sz="2800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Frutiger LT Std 55 Roman" pitchFamily="34" charset="0"/>
                <a:ea typeface="+mj-ea"/>
                <a:cs typeface="+mj-cs"/>
              </a:rPr>
              <a:t>l’achat</a:t>
            </a:r>
            <a:r>
              <a:rPr lang="en-US" altLang="fr-FR" sz="28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signia LT Std"/>
                <a:ea typeface="ＭＳ Ｐゴシック" pitchFamily="34" charset="-128"/>
              </a:rPr>
              <a:t> </a:t>
            </a:r>
            <a:r>
              <a:rPr lang="en-US" altLang="fr-FR" sz="2800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Frutiger LT Std 55 Roman" pitchFamily="34" charset="0"/>
                <a:ea typeface="+mj-ea"/>
                <a:cs typeface="+mj-cs"/>
              </a:rPr>
              <a:t>innovant</a:t>
            </a:r>
            <a:endParaRPr lang="fr-FR" altLang="fr-FR" sz="2800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Frutiger LT Std 55 Roman" pitchFamily="34" charset="0"/>
              <a:ea typeface="+mj-ea"/>
              <a:cs typeface="+mj-cs"/>
            </a:endParaRPr>
          </a:p>
        </p:txBody>
      </p:sp>
      <p:pic>
        <p:nvPicPr>
          <p:cNvPr id="68610" name="Picture 2" descr="http://www.economie.gouv.fr/files/files/directions_services/mediation-interentreprises/Logos/Logo_Mediation_Inter-entreprises_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60159"/>
            <a:ext cx="2162174" cy="123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99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0500" y="1268760"/>
            <a:ext cx="5365596" cy="403244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GB" sz="1600" dirty="0" smtClean="0">
                <a:latin typeface="+mj-lt"/>
              </a:rPr>
              <a:t>Un programme de structuration des </a:t>
            </a:r>
            <a:r>
              <a:rPr lang="en-GB" sz="1600" dirty="0" err="1" smtClean="0">
                <a:latin typeface="+mj-lt"/>
              </a:rPr>
              <a:t>écosystèmes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numériques</a:t>
            </a:r>
            <a:r>
              <a:rPr lang="en-GB" sz="1600" dirty="0" smtClean="0">
                <a:latin typeface="+mj-lt"/>
              </a:rPr>
              <a:t> des </a:t>
            </a:r>
            <a:r>
              <a:rPr lang="en-GB" sz="1600" dirty="0" err="1" smtClean="0">
                <a:latin typeface="+mj-lt"/>
              </a:rPr>
              <a:t>principales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villes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françaises</a:t>
            </a:r>
            <a:r>
              <a:rPr lang="en-GB" sz="1600" dirty="0" smtClean="0">
                <a:latin typeface="+mj-lt"/>
              </a:rPr>
              <a:t>, </a:t>
            </a:r>
            <a:r>
              <a:rPr lang="en-GB" sz="1600" dirty="0" err="1" smtClean="0">
                <a:latin typeface="+mj-lt"/>
              </a:rPr>
              <a:t>regroupant</a:t>
            </a:r>
            <a:r>
              <a:rPr lang="en-GB" sz="1600" dirty="0" smtClean="0">
                <a:latin typeface="+mj-lt"/>
              </a:rPr>
              <a:t> les start-up, les centres de R&amp;D, les </a:t>
            </a:r>
            <a:r>
              <a:rPr lang="en-GB" sz="1600" dirty="0" err="1" smtClean="0">
                <a:latin typeface="+mj-lt"/>
              </a:rPr>
              <a:t>fonds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d’investissement</a:t>
            </a:r>
            <a:r>
              <a:rPr lang="en-GB" sz="1600" dirty="0" smtClean="0">
                <a:latin typeface="+mj-lt"/>
              </a:rPr>
              <a:t>, les fab labs…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GB" sz="1600" dirty="0"/>
              <a:t>L</a:t>
            </a:r>
            <a:r>
              <a:rPr lang="en-GB" sz="1600" dirty="0" smtClean="0"/>
              <a:t>abel French Tech : 9 </a:t>
            </a:r>
            <a:r>
              <a:rPr lang="en-GB" sz="1600" dirty="0" err="1" smtClean="0"/>
              <a:t>métropoles</a:t>
            </a:r>
            <a:r>
              <a:rPr lang="en-GB" sz="1600" dirty="0" smtClean="0"/>
              <a:t> </a:t>
            </a:r>
            <a:r>
              <a:rPr lang="en-GB" sz="1600" dirty="0" err="1" smtClean="0"/>
              <a:t>numériques</a:t>
            </a:r>
            <a:r>
              <a:rPr lang="en-GB" sz="1600" dirty="0" smtClean="0"/>
              <a:t> </a:t>
            </a:r>
            <a:r>
              <a:rPr lang="en-GB" sz="1600" dirty="0" err="1" smtClean="0"/>
              <a:t>françaises</a:t>
            </a:r>
            <a:r>
              <a:rPr lang="en-GB" sz="1600" dirty="0" smtClean="0"/>
              <a:t> </a:t>
            </a:r>
            <a:r>
              <a:rPr lang="en-GB" sz="1600" dirty="0" err="1" smtClean="0"/>
              <a:t>labellisées</a:t>
            </a:r>
            <a:r>
              <a:rPr lang="en-GB" sz="1600" dirty="0" smtClean="0"/>
              <a:t> (</a:t>
            </a:r>
            <a:r>
              <a:rPr lang="en-GB" sz="1600" dirty="0"/>
              <a:t>Aix-Marseille, </a:t>
            </a:r>
            <a:r>
              <a:rPr lang="en-GB" sz="1600" dirty="0" smtClean="0"/>
              <a:t>Bordeaux</a:t>
            </a:r>
            <a:r>
              <a:rPr lang="en-GB" sz="1600" dirty="0"/>
              <a:t>, Grenoble, </a:t>
            </a:r>
            <a:r>
              <a:rPr lang="en-GB" sz="1600" dirty="0" smtClean="0"/>
              <a:t>Lille</a:t>
            </a:r>
            <a:r>
              <a:rPr lang="en-GB" sz="1600" dirty="0"/>
              <a:t>, </a:t>
            </a:r>
            <a:r>
              <a:rPr lang="en-GB" sz="1600" dirty="0" smtClean="0"/>
              <a:t>Lyon, Montpellier, </a:t>
            </a:r>
            <a:r>
              <a:rPr lang="en-GB" sz="1600" dirty="0"/>
              <a:t>Nantes</a:t>
            </a:r>
            <a:r>
              <a:rPr lang="en-GB" sz="1600" dirty="0" smtClean="0"/>
              <a:t>, Rennes,</a:t>
            </a:r>
            <a:r>
              <a:rPr lang="en-GB" sz="1600" dirty="0"/>
              <a:t> </a:t>
            </a:r>
            <a:r>
              <a:rPr lang="en-GB" sz="1600" dirty="0" smtClean="0"/>
              <a:t>Toulouse)</a:t>
            </a:r>
            <a:endParaRPr lang="en-GB" sz="1600" dirty="0"/>
          </a:p>
          <a:p>
            <a:pPr algn="just">
              <a:spcBef>
                <a:spcPts val="0"/>
              </a:spcBef>
            </a:pPr>
            <a:r>
              <a:rPr lang="en-GB" sz="1600" dirty="0" err="1"/>
              <a:t>A</a:t>
            </a:r>
            <a:r>
              <a:rPr lang="en-GB" sz="1600" dirty="0" err="1" smtClean="0"/>
              <a:t>ccélérateurs</a:t>
            </a:r>
            <a:r>
              <a:rPr lang="en-GB" sz="1600" dirty="0" smtClean="0"/>
              <a:t> de start-up : un </a:t>
            </a:r>
            <a:r>
              <a:rPr lang="en-GB" sz="1600" dirty="0" err="1" smtClean="0"/>
              <a:t>soutien</a:t>
            </a:r>
            <a:r>
              <a:rPr lang="en-GB" sz="1600" dirty="0" smtClean="0"/>
              <a:t> public à des initiatives </a:t>
            </a:r>
            <a:r>
              <a:rPr lang="en-GB" sz="1600" dirty="0" err="1" smtClean="0"/>
              <a:t>privées</a:t>
            </a:r>
            <a:r>
              <a:rPr lang="en-GB" sz="1600" dirty="0" smtClean="0"/>
              <a:t> </a:t>
            </a:r>
            <a:r>
              <a:rPr lang="en-GB" sz="1600" dirty="0" err="1" smtClean="0"/>
              <a:t>d’accélération</a:t>
            </a:r>
            <a:r>
              <a:rPr lang="en-GB" sz="1600" dirty="0" smtClean="0"/>
              <a:t> de la </a:t>
            </a:r>
            <a:r>
              <a:rPr lang="en-GB" sz="1600" dirty="0" err="1" smtClean="0"/>
              <a:t>croissance</a:t>
            </a:r>
            <a:r>
              <a:rPr lang="en-GB" sz="1600" dirty="0" smtClean="0"/>
              <a:t> de start-up </a:t>
            </a:r>
            <a:r>
              <a:rPr lang="en-GB" sz="1600" dirty="0" err="1" smtClean="0"/>
              <a:t>sélectionnées</a:t>
            </a:r>
            <a:endParaRPr lang="en-GB" sz="1600" dirty="0"/>
          </a:p>
          <a:p>
            <a:pPr marL="109728" indent="0" algn="just">
              <a:spcBef>
                <a:spcPts val="0"/>
              </a:spcBef>
              <a:buNone/>
            </a:pPr>
            <a:r>
              <a:rPr lang="en-GB" sz="1600" dirty="0"/>
              <a:t> </a:t>
            </a:r>
            <a:r>
              <a:rPr lang="en-GB" sz="1600" dirty="0" smtClean="0"/>
              <a:t>             Appel à </a:t>
            </a:r>
            <a:r>
              <a:rPr lang="en-GB" sz="1600" dirty="0"/>
              <a:t>manifestation </a:t>
            </a:r>
            <a:r>
              <a:rPr lang="en-GB" sz="1600" dirty="0" err="1" smtClean="0"/>
              <a:t>d’intérêt</a:t>
            </a:r>
            <a:r>
              <a:rPr lang="en-GB" sz="1600" dirty="0" smtClean="0"/>
              <a:t> du </a:t>
            </a:r>
            <a:r>
              <a:rPr lang="en-GB" sz="1600" dirty="0"/>
              <a:t>Programme </a:t>
            </a:r>
            <a:r>
              <a:rPr lang="en-GB" sz="1600" dirty="0" smtClean="0"/>
              <a:t>   	</a:t>
            </a:r>
            <a:r>
              <a:rPr lang="en-GB" sz="1600" dirty="0" err="1" smtClean="0"/>
              <a:t>d’investissements</a:t>
            </a:r>
            <a:r>
              <a:rPr lang="en-GB" sz="1600" dirty="0" smtClean="0"/>
              <a:t> </a:t>
            </a:r>
            <a:r>
              <a:rPr lang="en-GB" sz="1600" dirty="0" err="1"/>
              <a:t>d’avenir</a:t>
            </a:r>
            <a:r>
              <a:rPr lang="en-GB" sz="1600" dirty="0"/>
              <a:t> </a:t>
            </a:r>
          </a:p>
          <a:p>
            <a:pPr marL="109728" indent="0" algn="just">
              <a:spcBef>
                <a:spcPts val="0"/>
              </a:spcBef>
              <a:buNone/>
            </a:pPr>
            <a:r>
              <a:rPr lang="en-GB" sz="1600" dirty="0" smtClean="0"/>
              <a:t>	(200 M€, </a:t>
            </a:r>
            <a:r>
              <a:rPr lang="en-GB" sz="1600" dirty="0" err="1" smtClean="0"/>
              <a:t>ouvert</a:t>
            </a:r>
            <a:r>
              <a:rPr lang="en-GB" sz="1600" dirty="0" smtClean="0"/>
              <a:t> fin 2014) </a:t>
            </a:r>
          </a:p>
          <a:p>
            <a:pPr marL="109728" indent="0" algn="just">
              <a:spcBef>
                <a:spcPts val="0"/>
              </a:spcBef>
              <a:buNone/>
            </a:pPr>
            <a:endParaRPr lang="en-GB" sz="1600" dirty="0" smtClean="0"/>
          </a:p>
          <a:p>
            <a:pPr algn="just">
              <a:spcBef>
                <a:spcPts val="0"/>
              </a:spcBef>
            </a:pPr>
            <a:r>
              <a:rPr lang="en-GB" sz="1600" dirty="0" smtClean="0"/>
              <a:t>Promotion </a:t>
            </a:r>
            <a:r>
              <a:rPr lang="en-GB" sz="1600" dirty="0" err="1" smtClean="0"/>
              <a:t>internationale</a:t>
            </a:r>
            <a:r>
              <a:rPr lang="en-GB" sz="1600" dirty="0" smtClean="0"/>
              <a:t> et </a:t>
            </a:r>
            <a:r>
              <a:rPr lang="en-GB" sz="1600" dirty="0" err="1" smtClean="0"/>
              <a:t>attractivité</a:t>
            </a:r>
            <a:r>
              <a:rPr lang="en-GB" sz="1600" dirty="0" smtClean="0"/>
              <a:t> :</a:t>
            </a:r>
            <a:r>
              <a:rPr lang="en-GB" sz="1600" dirty="0"/>
              <a:t> </a:t>
            </a:r>
            <a:r>
              <a:rPr lang="fr-FR" sz="1600" dirty="0"/>
              <a:t>c</a:t>
            </a:r>
            <a:r>
              <a:rPr lang="fr-FR" sz="1600" dirty="0" smtClean="0">
                <a:latin typeface="Insignia LT Std" pitchFamily="34" charset="0"/>
              </a:rPr>
              <a:t>ampagnes </a:t>
            </a:r>
            <a:r>
              <a:rPr lang="fr-FR" sz="1600" dirty="0">
                <a:latin typeface="Insignia LT Std" pitchFamily="34" charset="0"/>
              </a:rPr>
              <a:t>de promotion </a:t>
            </a:r>
            <a:r>
              <a:rPr lang="fr-FR" sz="1600" dirty="0" smtClean="0">
                <a:latin typeface="Insignia LT Std" pitchFamily="34" charset="0"/>
                <a:sym typeface="Wingdings" pitchFamily="2" charset="2"/>
              </a:rPr>
              <a:t>internationale, </a:t>
            </a:r>
            <a:r>
              <a:rPr lang="fr-FR" sz="1600" dirty="0">
                <a:sym typeface="Wingdings" pitchFamily="2" charset="2"/>
              </a:rPr>
              <a:t>o</a:t>
            </a:r>
            <a:r>
              <a:rPr lang="fr-FR" sz="1600" dirty="0" smtClean="0">
                <a:latin typeface="Insignia LT Std" pitchFamily="34" charset="0"/>
              </a:rPr>
              <a:t>pérations </a:t>
            </a:r>
            <a:r>
              <a:rPr lang="fr-FR" sz="1600" dirty="0">
                <a:latin typeface="Insignia LT Std" pitchFamily="34" charset="0"/>
              </a:rPr>
              <a:t>French </a:t>
            </a:r>
            <a:r>
              <a:rPr lang="fr-FR" sz="1600" dirty="0" smtClean="0">
                <a:latin typeface="Insignia LT Std" pitchFamily="34" charset="0"/>
              </a:rPr>
              <a:t>Tech…</a:t>
            </a:r>
            <a:endParaRPr lang="en-GB" sz="1400" dirty="0">
              <a:latin typeface="+mj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D65C-B954-4885-8C42-5A4D3C7DD019}" type="slidenum">
              <a:rPr lang="fr-FR" smtClean="0"/>
              <a:t>14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0284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II-1-3 La French Tech : l’</a:t>
            </a:r>
            <a:r>
              <a:rPr lang="fr-FR" sz="2800" dirty="0" smtClean="0"/>
              <a:t>écosystème </a:t>
            </a:r>
            <a:r>
              <a:rPr lang="fr-FR" sz="2800" dirty="0"/>
              <a:t>français des </a:t>
            </a:r>
            <a:r>
              <a:rPr lang="fr-FR" sz="2800" dirty="0" smtClean="0"/>
              <a:t>start-up</a:t>
            </a:r>
            <a:endParaRPr lang="en-GB" sz="2800" dirty="0"/>
          </a:p>
        </p:txBody>
      </p:sp>
      <p:grpSp>
        <p:nvGrpSpPr>
          <p:cNvPr id="7" name="Groupe 6"/>
          <p:cNvGrpSpPr/>
          <p:nvPr/>
        </p:nvGrpSpPr>
        <p:grpSpPr>
          <a:xfrm>
            <a:off x="5473100" y="1700808"/>
            <a:ext cx="3497025" cy="3080172"/>
            <a:chOff x="5196535" y="1772816"/>
            <a:chExt cx="3845597" cy="3387193"/>
          </a:xfrm>
        </p:grpSpPr>
        <p:grpSp>
          <p:nvGrpSpPr>
            <p:cNvPr id="6" name="Groupe 5"/>
            <p:cNvGrpSpPr/>
            <p:nvPr/>
          </p:nvGrpSpPr>
          <p:grpSpPr>
            <a:xfrm>
              <a:off x="5196535" y="1772816"/>
              <a:ext cx="3845597" cy="3384376"/>
              <a:chOff x="5196535" y="1772816"/>
              <a:chExt cx="3845597" cy="3384376"/>
            </a:xfrm>
          </p:grpSpPr>
          <p:sp>
            <p:nvSpPr>
              <p:cNvPr id="5" name="Ellipse 4"/>
              <p:cNvSpPr/>
              <p:nvPr/>
            </p:nvSpPr>
            <p:spPr>
              <a:xfrm>
                <a:off x="5508104" y="1988840"/>
                <a:ext cx="3240360" cy="316835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38" t="20635" r="86786" b="61508"/>
              <a:stretch/>
            </p:blipFill>
            <p:spPr bwMode="auto">
              <a:xfrm>
                <a:off x="6660232" y="2996952"/>
                <a:ext cx="1022289" cy="1373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882" t="80159" r="22975" b="13094"/>
              <a:stretch/>
            </p:blipFill>
            <p:spPr bwMode="auto">
              <a:xfrm>
                <a:off x="6732240" y="1772816"/>
                <a:ext cx="870858" cy="493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4" descr="http://fiorapro.free.fr/images/logo_bpifrance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6535" y="2492895"/>
                <a:ext cx="1596219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29" t="20635" r="77199" b="60566"/>
              <a:stretch/>
            </p:blipFill>
            <p:spPr bwMode="auto">
              <a:xfrm>
                <a:off x="5404520" y="4005064"/>
                <a:ext cx="679648" cy="8640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1" name="Picture 5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62" t="22966" r="76786" b="66915"/>
              <a:stretch/>
            </p:blipFill>
            <p:spPr bwMode="auto">
              <a:xfrm>
                <a:off x="8316416" y="3058886"/>
                <a:ext cx="725716" cy="740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02" name="Picture 6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71" t="32292" r="72500" b="57787"/>
            <a:stretch/>
          </p:blipFill>
          <p:spPr bwMode="auto">
            <a:xfrm>
              <a:off x="7380312" y="4581128"/>
              <a:ext cx="1354582" cy="578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Flèche droite 8"/>
          <p:cNvSpPr/>
          <p:nvPr/>
        </p:nvSpPr>
        <p:spPr>
          <a:xfrm>
            <a:off x="683568" y="4401108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64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re 1"/>
          <p:cNvSpPr>
            <a:spLocks noGrp="1"/>
          </p:cNvSpPr>
          <p:nvPr>
            <p:ph type="title"/>
          </p:nvPr>
        </p:nvSpPr>
        <p:spPr>
          <a:xfrm>
            <a:off x="395536" y="255935"/>
            <a:ext cx="8280722" cy="1012825"/>
          </a:xfrm>
        </p:spPr>
        <p:txBody>
          <a:bodyPr>
            <a:noAutofit/>
          </a:bodyPr>
          <a:lstStyle/>
          <a:p>
            <a:r>
              <a:rPr lang="en-US" altLang="fr-FR" sz="2800" dirty="0" smtClean="0">
                <a:ea typeface="ＭＳ Ｐゴシック" pitchFamily="34" charset="-128"/>
              </a:rPr>
              <a:t>II- 2-1 </a:t>
            </a:r>
            <a:r>
              <a:rPr lang="en-US" altLang="fr-FR" sz="2800" dirty="0" err="1" smtClean="0">
                <a:ea typeface="ＭＳ Ｐゴシック" pitchFamily="34" charset="-128"/>
              </a:rPr>
              <a:t>Favoriser</a:t>
            </a:r>
            <a:r>
              <a:rPr lang="en-US" altLang="fr-FR" sz="2800" dirty="0" smtClean="0">
                <a:ea typeface="ＭＳ Ｐゴシック" pitchFamily="34" charset="-128"/>
              </a:rPr>
              <a:t> le </a:t>
            </a:r>
            <a:r>
              <a:rPr lang="en-US" altLang="fr-FR" sz="2800" dirty="0" err="1" smtClean="0">
                <a:ea typeface="ＭＳ Ｐゴシック" pitchFamily="34" charset="-128"/>
              </a:rPr>
              <a:t>transfert</a:t>
            </a:r>
            <a:r>
              <a:rPr lang="en-US" altLang="fr-FR" sz="2800" dirty="0" smtClean="0">
                <a:ea typeface="ＭＳ Ｐゴシック" pitchFamily="34" charset="-128"/>
              </a:rPr>
              <a:t> et la </a:t>
            </a:r>
            <a:r>
              <a:rPr lang="en-US" altLang="fr-FR" sz="2800" dirty="0" err="1" smtClean="0">
                <a:ea typeface="ＭＳ Ｐゴシック" pitchFamily="34" charset="-128"/>
              </a:rPr>
              <a:t>valorisation</a:t>
            </a:r>
            <a:r>
              <a:rPr lang="en-US" altLang="fr-FR" sz="2800" dirty="0" smtClean="0">
                <a:ea typeface="ＭＳ Ｐゴシック" pitchFamily="34" charset="-128"/>
              </a:rPr>
              <a:t> de la </a:t>
            </a:r>
            <a:r>
              <a:rPr lang="en-US" altLang="fr-FR" sz="2800" dirty="0" err="1" smtClean="0">
                <a:ea typeface="ＭＳ Ｐゴシック" pitchFamily="34" charset="-128"/>
              </a:rPr>
              <a:t>recherche</a:t>
            </a:r>
            <a:endParaRPr lang="fr-FR" altLang="fr-FR" sz="2800" dirty="0" smtClean="0">
              <a:ea typeface="ＭＳ Ｐゴシック" pitchFamily="34" charset="-128"/>
            </a:endParaRPr>
          </a:p>
        </p:txBody>
      </p:sp>
      <p:sp>
        <p:nvSpPr>
          <p:cNvPr id="53251" name="Espace réservé du contenu 2"/>
          <p:cNvSpPr>
            <a:spLocks noGrp="1"/>
          </p:cNvSpPr>
          <p:nvPr>
            <p:ph idx="1"/>
          </p:nvPr>
        </p:nvSpPr>
        <p:spPr>
          <a:xfrm>
            <a:off x="395536" y="1526799"/>
            <a:ext cx="8229600" cy="49265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fr-FR" sz="2000" dirty="0" smtClean="0">
                <a:ea typeface="ＭＳ Ｐゴシック" pitchFamily="34" charset="-128"/>
              </a:rPr>
              <a:t>R&amp;D </a:t>
            </a:r>
            <a:r>
              <a:rPr lang="en-US" altLang="fr-FR" sz="2000" dirty="0">
                <a:ea typeface="ＭＳ Ｐゴシック" pitchFamily="34" charset="-128"/>
              </a:rPr>
              <a:t>collaborative </a:t>
            </a:r>
            <a:r>
              <a:rPr lang="en-US" altLang="fr-FR" sz="2000" dirty="0" smtClean="0">
                <a:ea typeface="ＭＳ Ｐゴシック" pitchFamily="34" charset="-128"/>
              </a:rPr>
              <a:t>:</a:t>
            </a:r>
            <a:endParaRPr lang="en-US" altLang="fr-FR" sz="2000" dirty="0">
              <a:ea typeface="ＭＳ Ｐゴシック" pitchFamily="34" charset="-128"/>
            </a:endParaRPr>
          </a:p>
          <a:p>
            <a:pPr lvl="1">
              <a:defRPr/>
            </a:pPr>
            <a:r>
              <a:rPr lang="en-US" altLang="fr-FR" sz="1600" dirty="0" err="1" smtClean="0">
                <a:ea typeface="ＭＳ Ｐゴシック" pitchFamily="34" charset="-128"/>
              </a:rPr>
              <a:t>Programmes</a:t>
            </a:r>
            <a:r>
              <a:rPr lang="en-US" altLang="fr-FR" sz="1600" dirty="0" smtClean="0">
                <a:ea typeface="ＭＳ Ｐゴシック" pitchFamily="34" charset="-128"/>
              </a:rPr>
              <a:t> </a:t>
            </a:r>
            <a:r>
              <a:rPr lang="en-US" altLang="fr-FR" sz="1600" dirty="0" err="1">
                <a:ea typeface="ＭＳ Ｐゴシック" pitchFamily="34" charset="-128"/>
              </a:rPr>
              <a:t>collaboratifs</a:t>
            </a:r>
            <a:r>
              <a:rPr lang="en-US" altLang="fr-FR" sz="1600" dirty="0">
                <a:ea typeface="ＭＳ Ｐゴシック" pitchFamily="34" charset="-128"/>
              </a:rPr>
              <a:t> : FUI (</a:t>
            </a:r>
            <a:r>
              <a:rPr lang="en-US" altLang="fr-FR" sz="1600" dirty="0" err="1">
                <a:ea typeface="ＭＳ Ｐゴシック" pitchFamily="34" charset="-128"/>
              </a:rPr>
              <a:t>fonds</a:t>
            </a:r>
            <a:r>
              <a:rPr lang="en-US" altLang="fr-FR" sz="1600" dirty="0">
                <a:ea typeface="ＭＳ Ｐゴシック" pitchFamily="34" charset="-128"/>
              </a:rPr>
              <a:t> unique </a:t>
            </a:r>
            <a:r>
              <a:rPr lang="en-US" altLang="fr-FR" sz="1600" dirty="0" err="1">
                <a:ea typeface="ＭＳ Ｐゴシック" pitchFamily="34" charset="-128"/>
              </a:rPr>
              <a:t>interministériel</a:t>
            </a:r>
            <a:r>
              <a:rPr lang="en-US" altLang="fr-FR" sz="1600" dirty="0">
                <a:ea typeface="ＭＳ Ｐゴシック" pitchFamily="34" charset="-128"/>
              </a:rPr>
              <a:t>) et PSPC (</a:t>
            </a:r>
            <a:r>
              <a:rPr lang="en-US" altLang="fr-FR" sz="1600" dirty="0" err="1">
                <a:ea typeface="ＭＳ Ｐゴシック" pitchFamily="34" charset="-128"/>
              </a:rPr>
              <a:t>projets</a:t>
            </a:r>
            <a:r>
              <a:rPr lang="en-US" altLang="fr-FR" sz="1600" dirty="0">
                <a:ea typeface="ＭＳ Ｐゴシック" pitchFamily="34" charset="-128"/>
              </a:rPr>
              <a:t> </a:t>
            </a:r>
            <a:r>
              <a:rPr lang="en-US" altLang="fr-FR" sz="1600" dirty="0" err="1">
                <a:ea typeface="ＭＳ Ｐゴシック" pitchFamily="34" charset="-128"/>
              </a:rPr>
              <a:t>structurants</a:t>
            </a:r>
            <a:r>
              <a:rPr lang="en-US" altLang="fr-FR" sz="1600" dirty="0">
                <a:ea typeface="ＭＳ Ｐゴシック" pitchFamily="34" charset="-128"/>
              </a:rPr>
              <a:t> pour la </a:t>
            </a:r>
            <a:r>
              <a:rPr lang="en-US" altLang="fr-FR" sz="1600" dirty="0" err="1">
                <a:ea typeface="ＭＳ Ｐゴシック" pitchFamily="34" charset="-128"/>
              </a:rPr>
              <a:t>compétitivité</a:t>
            </a:r>
            <a:r>
              <a:rPr lang="en-US" altLang="fr-FR" sz="1600" dirty="0">
                <a:ea typeface="ＭＳ Ｐゴシック" pitchFamily="34" charset="-128"/>
              </a:rPr>
              <a:t>) </a:t>
            </a:r>
            <a:endParaRPr lang="en-US" altLang="fr-FR" sz="1600" dirty="0" smtClean="0">
              <a:ea typeface="ＭＳ Ｐゴシック" pitchFamily="34" charset="-128"/>
            </a:endParaRPr>
          </a:p>
          <a:p>
            <a:pPr lvl="1">
              <a:defRPr/>
            </a:pPr>
            <a:r>
              <a:rPr lang="en-US" altLang="fr-FR" sz="1600" dirty="0">
                <a:ea typeface="ＭＳ Ｐゴシック" pitchFamily="34" charset="-128"/>
              </a:rPr>
              <a:t>IRT (</a:t>
            </a:r>
            <a:r>
              <a:rPr lang="en-US" altLang="fr-FR" sz="1600" dirty="0" err="1">
                <a:ea typeface="ＭＳ Ｐゴシック" pitchFamily="34" charset="-128"/>
              </a:rPr>
              <a:t>Instituts</a:t>
            </a:r>
            <a:r>
              <a:rPr lang="en-US" altLang="fr-FR" sz="1600" dirty="0">
                <a:ea typeface="ＭＳ Ｐゴシック" pitchFamily="34" charset="-128"/>
              </a:rPr>
              <a:t> de </a:t>
            </a:r>
            <a:r>
              <a:rPr lang="en-US" altLang="fr-FR" sz="1600" dirty="0" err="1">
                <a:ea typeface="ＭＳ Ｐゴシック" pitchFamily="34" charset="-128"/>
              </a:rPr>
              <a:t>recherche</a:t>
            </a:r>
            <a:r>
              <a:rPr lang="en-US" altLang="fr-FR" sz="1600" dirty="0">
                <a:ea typeface="ＭＳ Ｐゴシック" pitchFamily="34" charset="-128"/>
              </a:rPr>
              <a:t> </a:t>
            </a:r>
            <a:r>
              <a:rPr lang="en-US" altLang="fr-FR" sz="1600" dirty="0" err="1">
                <a:ea typeface="ＭＳ Ｐゴシック" pitchFamily="34" charset="-128"/>
              </a:rPr>
              <a:t>technologique</a:t>
            </a:r>
            <a:r>
              <a:rPr lang="en-US" altLang="fr-FR" sz="1600" dirty="0">
                <a:ea typeface="ＭＳ Ｐゴシック" pitchFamily="34" charset="-128"/>
              </a:rPr>
              <a:t>) et ITE (</a:t>
            </a:r>
            <a:r>
              <a:rPr lang="en-US" altLang="fr-FR" sz="1600" dirty="0" err="1">
                <a:ea typeface="ＭＳ Ｐゴシック" pitchFamily="34" charset="-128"/>
              </a:rPr>
              <a:t>Instituts</a:t>
            </a:r>
            <a:r>
              <a:rPr lang="en-US" altLang="fr-FR" sz="1600" dirty="0">
                <a:ea typeface="ＭＳ Ｐゴシック" pitchFamily="34" charset="-128"/>
              </a:rPr>
              <a:t> pour la transition </a:t>
            </a:r>
            <a:r>
              <a:rPr lang="en-US" altLang="fr-FR" sz="1600" dirty="0" err="1">
                <a:ea typeface="ＭＳ Ｐゴシック" pitchFamily="34" charset="-128"/>
              </a:rPr>
              <a:t>énergétique</a:t>
            </a:r>
            <a:r>
              <a:rPr lang="en-US" altLang="fr-FR" sz="1600" dirty="0" smtClean="0">
                <a:ea typeface="ＭＳ Ｐゴシック" pitchFamily="34" charset="-128"/>
              </a:rPr>
              <a:t>)</a:t>
            </a:r>
            <a:endParaRPr lang="en-US" altLang="fr-FR" sz="1600" dirty="0">
              <a:ea typeface="ＭＳ Ｐゴシック" pitchFamily="34" charset="-128"/>
            </a:endParaRPr>
          </a:p>
          <a:p>
            <a:pPr lvl="1">
              <a:defRPr/>
            </a:pPr>
            <a:r>
              <a:rPr lang="en-US" altLang="fr-FR" sz="1600" dirty="0">
                <a:ea typeface="ＭＳ Ｐゴシック" pitchFamily="34" charset="-128"/>
              </a:rPr>
              <a:t>ANR : </a:t>
            </a:r>
            <a:r>
              <a:rPr lang="en-US" altLang="fr-FR" sz="1600" dirty="0" err="1">
                <a:ea typeface="ＭＳ Ｐゴシック" pitchFamily="34" charset="-128"/>
              </a:rPr>
              <a:t>projets</a:t>
            </a:r>
            <a:r>
              <a:rPr lang="en-US" altLang="fr-FR" sz="1600" dirty="0">
                <a:ea typeface="ＭＳ Ｐゴシック" pitchFamily="34" charset="-128"/>
              </a:rPr>
              <a:t> </a:t>
            </a:r>
            <a:r>
              <a:rPr lang="en-US" altLang="fr-FR" sz="1600" dirty="0" err="1">
                <a:ea typeface="ＭＳ Ｐゴシック" pitchFamily="34" charset="-128"/>
              </a:rPr>
              <a:t>partenariaux</a:t>
            </a:r>
            <a:r>
              <a:rPr lang="en-US" altLang="fr-FR" sz="1600" dirty="0">
                <a:ea typeface="ＭＳ Ｐゴシック" pitchFamily="34" charset="-128"/>
              </a:rPr>
              <a:t> </a:t>
            </a:r>
            <a:r>
              <a:rPr lang="en-US" altLang="fr-FR" sz="1600" dirty="0" err="1" smtClean="0">
                <a:ea typeface="ＭＳ Ｐゴシック" pitchFamily="34" charset="-128"/>
              </a:rPr>
              <a:t>amont</a:t>
            </a:r>
            <a:r>
              <a:rPr lang="en-US" altLang="fr-FR" sz="1600" dirty="0" smtClean="0">
                <a:ea typeface="ＭＳ Ｐゴシック" pitchFamily="34" charset="-128"/>
              </a:rPr>
              <a:t> publics-</a:t>
            </a:r>
            <a:r>
              <a:rPr lang="en-US" altLang="fr-FR" sz="1600" dirty="0" err="1" smtClean="0">
                <a:ea typeface="ＭＳ Ｐゴシック" pitchFamily="34" charset="-128"/>
              </a:rPr>
              <a:t>privés</a:t>
            </a:r>
            <a:r>
              <a:rPr lang="en-US" altLang="fr-FR" sz="1600" dirty="0">
                <a:ea typeface="ＭＳ Ｐゴシック" pitchFamily="34" charset="-128"/>
              </a:rPr>
              <a:t>, </a:t>
            </a:r>
            <a:r>
              <a:rPr lang="en-US" altLang="fr-FR" sz="1600" dirty="0" err="1">
                <a:ea typeface="ＭＳ Ｐゴシック" pitchFamily="34" charset="-128"/>
              </a:rPr>
              <a:t>laboratoires</a:t>
            </a:r>
            <a:r>
              <a:rPr lang="en-US" altLang="fr-FR" sz="1600" dirty="0">
                <a:ea typeface="ＭＳ Ｐゴシック" pitchFamily="34" charset="-128"/>
              </a:rPr>
              <a:t> </a:t>
            </a:r>
            <a:r>
              <a:rPr lang="en-US" altLang="fr-FR" sz="1600" dirty="0" err="1">
                <a:ea typeface="ＭＳ Ｐゴシック" pitchFamily="34" charset="-128"/>
              </a:rPr>
              <a:t>communs</a:t>
            </a:r>
            <a:r>
              <a:rPr lang="en-US" altLang="fr-FR" sz="1600" dirty="0">
                <a:ea typeface="ＭＳ Ｐゴシック" pitchFamily="34" charset="-128"/>
              </a:rPr>
              <a:t>, </a:t>
            </a:r>
            <a:r>
              <a:rPr lang="en-US" altLang="fr-FR" sz="1600" dirty="0" err="1">
                <a:ea typeface="ＭＳ Ｐゴシック" pitchFamily="34" charset="-128"/>
              </a:rPr>
              <a:t>chaires</a:t>
            </a:r>
            <a:r>
              <a:rPr lang="en-US" altLang="fr-FR" sz="1600" dirty="0">
                <a:ea typeface="ＭＳ Ｐゴシック" pitchFamily="34" charset="-128"/>
              </a:rPr>
              <a:t> </a:t>
            </a:r>
            <a:r>
              <a:rPr lang="en-US" altLang="fr-FR" sz="1600" dirty="0" err="1" smtClean="0">
                <a:ea typeface="ＭＳ Ｐゴシック" pitchFamily="34" charset="-128"/>
              </a:rPr>
              <a:t>industrielles</a:t>
            </a:r>
            <a:endParaRPr lang="en-US" altLang="fr-FR" sz="1600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en-US" altLang="fr-FR" sz="2000" dirty="0" err="1" smtClean="0">
                <a:ea typeface="ＭＳ Ｐゴシック" pitchFamily="34" charset="-128"/>
              </a:rPr>
              <a:t>Recherche</a:t>
            </a:r>
            <a:r>
              <a:rPr lang="en-US" altLang="fr-FR" sz="2000" dirty="0" smtClean="0">
                <a:ea typeface="ＭＳ Ｐゴシック" pitchFamily="34" charset="-128"/>
              </a:rPr>
              <a:t> </a:t>
            </a:r>
            <a:r>
              <a:rPr lang="en-US" altLang="fr-FR" sz="2000" dirty="0" err="1">
                <a:ea typeface="ＭＳ Ｐゴシック" pitchFamily="34" charset="-128"/>
              </a:rPr>
              <a:t>contractuelle</a:t>
            </a:r>
            <a:r>
              <a:rPr lang="en-US" altLang="fr-FR" sz="2000" dirty="0">
                <a:ea typeface="ＭＳ Ｐゴシック" pitchFamily="34" charset="-128"/>
              </a:rPr>
              <a:t> </a:t>
            </a:r>
            <a:r>
              <a:rPr lang="en-US" altLang="fr-FR" sz="2000" dirty="0" smtClean="0">
                <a:ea typeface="ＭＳ Ｐゴシック" pitchFamily="34" charset="-128"/>
              </a:rPr>
              <a:t>:</a:t>
            </a:r>
          </a:p>
          <a:p>
            <a:pPr lvl="1">
              <a:defRPr/>
            </a:pPr>
            <a:r>
              <a:rPr lang="en-US" altLang="fr-FR" sz="1600" dirty="0" err="1" smtClean="0">
                <a:ea typeface="ＭＳ Ｐゴシック" pitchFamily="34" charset="-128"/>
              </a:rPr>
              <a:t>Instituts</a:t>
            </a:r>
            <a:r>
              <a:rPr lang="en-US" altLang="fr-FR" sz="1600" dirty="0" smtClean="0">
                <a:ea typeface="ＭＳ Ｐゴシック" pitchFamily="34" charset="-128"/>
              </a:rPr>
              <a:t> Carnot</a:t>
            </a:r>
            <a:endParaRPr lang="en-US" altLang="fr-FR" sz="1600" dirty="0">
              <a:ea typeface="ＭＳ Ｐゴシック" pitchFamily="34" charset="-128"/>
            </a:endParaRPr>
          </a:p>
          <a:p>
            <a:pPr lvl="1">
              <a:defRPr/>
            </a:pPr>
            <a:r>
              <a:rPr lang="en-US" altLang="fr-FR" sz="1600" dirty="0" err="1">
                <a:ea typeface="ＭＳ Ｐゴシック" pitchFamily="34" charset="-128"/>
              </a:rPr>
              <a:t>Plateformes</a:t>
            </a:r>
            <a:r>
              <a:rPr lang="en-US" altLang="fr-FR" sz="1600" dirty="0">
                <a:ea typeface="ＭＳ Ｐゴシック" pitchFamily="34" charset="-128"/>
              </a:rPr>
              <a:t> </a:t>
            </a:r>
            <a:r>
              <a:rPr lang="en-US" altLang="fr-FR" sz="1600" dirty="0" err="1">
                <a:ea typeface="ＭＳ Ｐゴシック" pitchFamily="34" charset="-128"/>
              </a:rPr>
              <a:t>régionales</a:t>
            </a:r>
            <a:r>
              <a:rPr lang="en-US" altLang="fr-FR" sz="1600" dirty="0">
                <a:ea typeface="ＭＳ Ｐゴシック" pitchFamily="34" charset="-128"/>
              </a:rPr>
              <a:t> de </a:t>
            </a:r>
            <a:r>
              <a:rPr lang="en-US" altLang="fr-FR" sz="1600" dirty="0" err="1">
                <a:ea typeface="ＭＳ Ｐゴシック" pitchFamily="34" charset="-128"/>
              </a:rPr>
              <a:t>transfert</a:t>
            </a:r>
            <a:r>
              <a:rPr lang="en-US" altLang="fr-FR" sz="1600" dirty="0">
                <a:ea typeface="ＭＳ Ｐゴシック" pitchFamily="34" charset="-128"/>
              </a:rPr>
              <a:t> de </a:t>
            </a:r>
            <a:r>
              <a:rPr lang="en-US" altLang="fr-FR" sz="1600" dirty="0" err="1" smtClean="0">
                <a:ea typeface="ＭＳ Ｐゴシック" pitchFamily="34" charset="-128"/>
              </a:rPr>
              <a:t>technologie</a:t>
            </a:r>
            <a:r>
              <a:rPr lang="en-US" altLang="fr-FR" sz="1600" dirty="0" smtClean="0">
                <a:ea typeface="ＭＳ Ｐゴシック" pitchFamily="34" charset="-128"/>
              </a:rPr>
              <a:t> (PRTT)</a:t>
            </a:r>
            <a:endParaRPr lang="en-US" altLang="fr-FR" sz="1600" dirty="0">
              <a:ea typeface="ＭＳ Ｐゴシック" pitchFamily="34" charset="-128"/>
            </a:endParaRPr>
          </a:p>
          <a:p>
            <a:pPr lvl="1">
              <a:defRPr/>
            </a:pPr>
            <a:r>
              <a:rPr lang="en-US" altLang="fr-FR" sz="1600" dirty="0" err="1">
                <a:ea typeface="ＭＳ Ｐゴシック" pitchFamily="34" charset="-128"/>
              </a:rPr>
              <a:t>Doublement</a:t>
            </a:r>
            <a:r>
              <a:rPr lang="en-US" altLang="fr-FR" sz="1600" dirty="0">
                <a:ea typeface="ＭＳ Ｐゴシック" pitchFamily="34" charset="-128"/>
              </a:rPr>
              <a:t> du </a:t>
            </a:r>
            <a:r>
              <a:rPr lang="en-US" altLang="fr-FR" sz="1600" dirty="0" smtClean="0">
                <a:ea typeface="ＭＳ Ｐゴシック" pitchFamily="34" charset="-128"/>
              </a:rPr>
              <a:t>CIR</a:t>
            </a:r>
          </a:p>
          <a:p>
            <a:pPr>
              <a:defRPr/>
            </a:pPr>
            <a:r>
              <a:rPr lang="en-US" altLang="fr-FR" sz="2000" dirty="0">
                <a:latin typeface="Insignia LT Std"/>
                <a:ea typeface="ＭＳ Ｐゴシック" pitchFamily="34" charset="-128"/>
              </a:rPr>
              <a:t>Maturation </a:t>
            </a:r>
            <a:r>
              <a:rPr lang="en-US" altLang="fr-FR" sz="2000" dirty="0" err="1">
                <a:latin typeface="Insignia LT Std"/>
                <a:ea typeface="ＭＳ Ｐゴシック" pitchFamily="34" charset="-128"/>
              </a:rPr>
              <a:t>économique</a:t>
            </a:r>
            <a:r>
              <a:rPr lang="en-US" altLang="fr-FR" sz="2000" dirty="0">
                <a:latin typeface="Insignia LT Std"/>
                <a:ea typeface="ＭＳ Ｐゴシック" pitchFamily="34" charset="-128"/>
              </a:rPr>
              <a:t> des </a:t>
            </a:r>
            <a:r>
              <a:rPr lang="en-US" altLang="fr-FR" sz="2000" dirty="0" err="1">
                <a:latin typeface="Insignia LT Std"/>
                <a:ea typeface="ＭＳ Ｐゴシック" pitchFamily="34" charset="-128"/>
              </a:rPr>
              <a:t>projets</a:t>
            </a:r>
            <a:r>
              <a:rPr lang="en-US" altLang="fr-FR" sz="2000" dirty="0">
                <a:latin typeface="Insignia LT Std"/>
                <a:ea typeface="ＭＳ Ｐゴシック" pitchFamily="34" charset="-128"/>
              </a:rPr>
              <a:t> de </a:t>
            </a:r>
            <a:r>
              <a:rPr lang="en-US" altLang="fr-FR" sz="2000" dirty="0" err="1">
                <a:latin typeface="Insignia LT Std"/>
                <a:ea typeface="ＭＳ Ｐゴシック" pitchFamily="34" charset="-128"/>
              </a:rPr>
              <a:t>recherche</a:t>
            </a:r>
            <a:r>
              <a:rPr lang="en-US" altLang="fr-FR" sz="2000" dirty="0">
                <a:latin typeface="Insignia LT Std"/>
                <a:ea typeface="ＭＳ Ｐゴシック" pitchFamily="34" charset="-128"/>
              </a:rPr>
              <a:t> :</a:t>
            </a:r>
          </a:p>
          <a:p>
            <a:pPr lvl="1">
              <a:defRPr/>
            </a:pPr>
            <a:r>
              <a:rPr lang="en-US" altLang="fr-FR" sz="1600" dirty="0" err="1">
                <a:latin typeface="Insignia LT Std"/>
                <a:ea typeface="ＭＳ Ｐゴシック" pitchFamily="34" charset="-128"/>
              </a:rPr>
              <a:t>Sociétés</a:t>
            </a:r>
            <a:r>
              <a:rPr lang="en-US" altLang="fr-FR" sz="1600" dirty="0">
                <a:latin typeface="Insignia LT Std"/>
                <a:ea typeface="ＭＳ Ｐゴシック" pitchFamily="34" charset="-128"/>
              </a:rPr>
              <a:t> </a:t>
            </a:r>
            <a:r>
              <a:rPr lang="en-US" altLang="fr-FR" sz="1600" dirty="0" err="1">
                <a:latin typeface="Insignia LT Std"/>
                <a:ea typeface="ＭＳ Ｐゴシック" pitchFamily="34" charset="-128"/>
              </a:rPr>
              <a:t>d’accéleration</a:t>
            </a:r>
            <a:r>
              <a:rPr lang="en-US" altLang="fr-FR" sz="1600" dirty="0">
                <a:latin typeface="Insignia LT Std"/>
                <a:ea typeface="ＭＳ Ｐゴシック" pitchFamily="34" charset="-128"/>
              </a:rPr>
              <a:t> de </a:t>
            </a:r>
            <a:r>
              <a:rPr lang="en-US" altLang="fr-FR" sz="1600" dirty="0" err="1">
                <a:latin typeface="Insignia LT Std"/>
                <a:ea typeface="ＭＳ Ｐゴシック" pitchFamily="34" charset="-128"/>
              </a:rPr>
              <a:t>transfert</a:t>
            </a:r>
            <a:r>
              <a:rPr lang="en-US" altLang="fr-FR" sz="1600" dirty="0">
                <a:latin typeface="Insignia LT Std"/>
                <a:ea typeface="ＭＳ Ｐゴシック" pitchFamily="34" charset="-128"/>
              </a:rPr>
              <a:t> de </a:t>
            </a:r>
            <a:r>
              <a:rPr lang="en-US" altLang="fr-FR" sz="1600" dirty="0" err="1">
                <a:latin typeface="Insignia LT Std"/>
                <a:ea typeface="ＭＳ Ｐゴシック" pitchFamily="34" charset="-128"/>
              </a:rPr>
              <a:t>technologie</a:t>
            </a:r>
            <a:r>
              <a:rPr lang="en-US" altLang="fr-FR" sz="1600" dirty="0">
                <a:latin typeface="Insignia LT Std"/>
                <a:ea typeface="ＭＳ Ｐゴシック" pitchFamily="34" charset="-128"/>
              </a:rPr>
              <a:t> (SATT)	</a:t>
            </a:r>
          </a:p>
          <a:p>
            <a:pPr>
              <a:defRPr/>
            </a:pPr>
            <a:r>
              <a:rPr lang="en-US" altLang="fr-FR" sz="2000" dirty="0" err="1" smtClean="0">
                <a:latin typeface="Insignia LT Std"/>
                <a:ea typeface="ＭＳ Ｐゴシック" pitchFamily="34" charset="-128"/>
              </a:rPr>
              <a:t>Mobilité</a:t>
            </a:r>
            <a:r>
              <a:rPr lang="en-US" altLang="fr-FR" sz="2000" dirty="0" smtClean="0">
                <a:latin typeface="Insignia LT Std"/>
                <a:ea typeface="ＭＳ Ｐゴシック" pitchFamily="34" charset="-128"/>
              </a:rPr>
              <a:t> </a:t>
            </a:r>
            <a:r>
              <a:rPr lang="en-US" altLang="fr-FR" sz="2000" dirty="0">
                <a:latin typeface="Insignia LT Std"/>
                <a:ea typeface="ＭＳ Ｐゴシック" pitchFamily="34" charset="-128"/>
              </a:rPr>
              <a:t>entre le monde </a:t>
            </a:r>
            <a:r>
              <a:rPr lang="en-US" altLang="fr-FR" sz="2000" dirty="0" err="1">
                <a:latin typeface="Insignia LT Std"/>
                <a:ea typeface="ＭＳ Ｐゴシック" pitchFamily="34" charset="-128"/>
              </a:rPr>
              <a:t>académique</a:t>
            </a:r>
            <a:r>
              <a:rPr lang="en-US" altLang="fr-FR" sz="2000" dirty="0">
                <a:latin typeface="Insignia LT Std"/>
                <a:ea typeface="ＭＳ Ｐゴシック" pitchFamily="34" charset="-128"/>
              </a:rPr>
              <a:t> et </a:t>
            </a:r>
            <a:r>
              <a:rPr lang="en-US" altLang="fr-FR" sz="2000" dirty="0" err="1">
                <a:latin typeface="Insignia LT Std"/>
                <a:ea typeface="ＭＳ Ｐゴシック" pitchFamily="34" charset="-128"/>
              </a:rPr>
              <a:t>l’entreprise</a:t>
            </a:r>
            <a:r>
              <a:rPr lang="en-US" altLang="fr-FR" sz="2000" dirty="0">
                <a:latin typeface="Insignia LT Std"/>
                <a:ea typeface="ＭＳ Ｐゴシック" pitchFamily="34" charset="-128"/>
              </a:rPr>
              <a:t> :</a:t>
            </a:r>
          </a:p>
          <a:p>
            <a:pPr lvl="1">
              <a:defRPr/>
            </a:pPr>
            <a:r>
              <a:rPr lang="en-US" altLang="fr-FR" sz="1600" dirty="0" err="1">
                <a:latin typeface="Insignia LT Std"/>
                <a:ea typeface="ＭＳ Ｐゴシック" pitchFamily="34" charset="-128"/>
              </a:rPr>
              <a:t>Dispositif</a:t>
            </a:r>
            <a:r>
              <a:rPr lang="en-US" altLang="fr-FR" sz="1600" dirty="0">
                <a:latin typeface="Insignia LT Std"/>
                <a:ea typeface="ＭＳ Ｐゴシック" pitchFamily="34" charset="-128"/>
              </a:rPr>
              <a:t> CIFRE </a:t>
            </a:r>
            <a:r>
              <a:rPr lang="en-US" altLang="fr-FR" sz="1600" dirty="0" smtClean="0">
                <a:latin typeface="Insignia LT Std"/>
                <a:ea typeface="ＭＳ Ｐゴシック" pitchFamily="34" charset="-128"/>
              </a:rPr>
              <a:t> (1371 </a:t>
            </a:r>
            <a:r>
              <a:rPr lang="en-US" altLang="fr-FR" sz="1600" dirty="0" err="1" smtClean="0">
                <a:latin typeface="Insignia LT Std"/>
                <a:ea typeface="ＭＳ Ｐゴシック" pitchFamily="34" charset="-128"/>
              </a:rPr>
              <a:t>en</a:t>
            </a:r>
            <a:r>
              <a:rPr lang="en-US" altLang="fr-FR" sz="1600" dirty="0" smtClean="0">
                <a:latin typeface="Insignia LT Std"/>
                <a:ea typeface="ＭＳ Ｐゴシック" pitchFamily="34" charset="-128"/>
              </a:rPr>
              <a:t> 2014, 1400 </a:t>
            </a:r>
            <a:r>
              <a:rPr lang="en-US" altLang="fr-FR" sz="1600" dirty="0" err="1" smtClean="0">
                <a:latin typeface="Insignia LT Std"/>
                <a:ea typeface="ＭＳ Ｐゴシック" pitchFamily="34" charset="-128"/>
              </a:rPr>
              <a:t>en</a:t>
            </a:r>
            <a:r>
              <a:rPr lang="en-US" altLang="fr-FR" sz="1600" dirty="0" smtClean="0">
                <a:latin typeface="Insignia LT Std"/>
                <a:ea typeface="ＭＳ Ｐゴシック" pitchFamily="34" charset="-128"/>
              </a:rPr>
              <a:t> 2015)</a:t>
            </a:r>
            <a:endParaRPr lang="en-US" altLang="fr-FR" sz="1600" dirty="0">
              <a:latin typeface="Insignia LT Std"/>
              <a:ea typeface="ＭＳ Ｐゴシック" pitchFamily="34" charset="-128"/>
            </a:endParaRPr>
          </a:p>
          <a:p>
            <a:pPr lvl="1">
              <a:defRPr/>
            </a:pPr>
            <a:endParaRPr lang="en-US" altLang="fr-FR" sz="1600" dirty="0">
              <a:ea typeface="ＭＳ Ｐゴシック" pitchFamily="34" charset="-128"/>
            </a:endParaRPr>
          </a:p>
          <a:p>
            <a:pPr marL="109728" indent="0">
              <a:buNone/>
              <a:defRPr/>
            </a:pPr>
            <a:endParaRPr lang="en-US" altLang="fr-FR" sz="1800" dirty="0">
              <a:ea typeface="ＭＳ Ｐゴシック" pitchFamily="34" charset="-128"/>
            </a:endParaRPr>
          </a:p>
        </p:txBody>
      </p:sp>
      <p:sp>
        <p:nvSpPr>
          <p:cNvPr id="5120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2133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0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Char char="–"/>
              <a:defRPr sz="16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2429777-67A5-4E95-B87D-531D305E6794}" type="slidenum">
              <a:rPr lang="fr-FR" altLang="fr-FR" sz="1200" b="0" smtClean="0">
                <a:solidFill>
                  <a:schemeClr val="tx1"/>
                </a:solidFill>
                <a:latin typeface="Verdana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1200" b="0" smtClean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03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8" descr="DGCIS-carte compet_français-29081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4"/>
          <a:stretch/>
        </p:blipFill>
        <p:spPr>
          <a:xfrm>
            <a:off x="5259096" y="260648"/>
            <a:ext cx="3921416" cy="3967313"/>
          </a:xfrm>
          <a:noFill/>
        </p:spPr>
      </p:pic>
      <p:sp>
        <p:nvSpPr>
          <p:cNvPr id="46082" name="Titr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5184775" cy="1012825"/>
          </a:xfrm>
        </p:spPr>
        <p:txBody>
          <a:bodyPr>
            <a:normAutofit fontScale="90000"/>
          </a:bodyPr>
          <a:lstStyle/>
          <a:p>
            <a:r>
              <a:rPr lang="fr-FR" altLang="fr-FR" sz="2800" dirty="0" smtClean="0">
                <a:ea typeface="ＭＳ Ｐゴシック" pitchFamily="34" charset="-128"/>
              </a:rPr>
              <a:t>II- 2-2 Les pôles de compétitivité une phase 3 pro start-ups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65530" y="1052736"/>
            <a:ext cx="8626950" cy="475315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altLang="fr-FR" sz="2000" dirty="0">
                <a:latin typeface="Insignia LT Std" pitchFamily="34" charset="0"/>
                <a:ea typeface="ＭＳ Ｐゴシック" pitchFamily="34" charset="-128"/>
              </a:rPr>
              <a:t>Une politique lancée en 2005 </a:t>
            </a:r>
            <a:r>
              <a:rPr lang="fr-FR" altLang="fr-FR" sz="2000" dirty="0" smtClean="0">
                <a:latin typeface="Insignia LT Std" pitchFamily="34" charset="0"/>
                <a:ea typeface="ＭＳ Ｐゴシック" pitchFamily="34" charset="-128"/>
              </a:rPr>
              <a:t>:</a:t>
            </a:r>
            <a:endParaRPr lang="fr-FR" altLang="fr-FR" sz="2000" dirty="0">
              <a:latin typeface="Insignia LT Std" pitchFamily="34" charset="0"/>
              <a:ea typeface="ＭＳ Ｐゴシック" pitchFamily="34" charset="-128"/>
            </a:endParaRPr>
          </a:p>
          <a:p>
            <a:pPr lvl="1">
              <a:defRPr/>
            </a:pPr>
            <a:r>
              <a:rPr lang="fr-FR" altLang="fr-FR" sz="1600" dirty="0" smtClean="0">
                <a:latin typeface="Insignia LT Std" pitchFamily="34" charset="0"/>
                <a:ea typeface="ＭＳ Ｐゴシック" pitchFamily="34" charset="-128"/>
              </a:rPr>
              <a:t>71 </a:t>
            </a:r>
            <a:r>
              <a:rPr lang="fr-FR" altLang="fr-FR" sz="1600" dirty="0">
                <a:latin typeface="Insignia LT Std" pitchFamily="34" charset="0"/>
                <a:ea typeface="ＭＳ Ｐゴシック" pitchFamily="34" charset="-128"/>
              </a:rPr>
              <a:t>pôles, 9 700 </a:t>
            </a:r>
            <a:r>
              <a:rPr lang="fr-FR" altLang="fr-FR" sz="1600" dirty="0" smtClean="0">
                <a:latin typeface="Insignia LT Std" pitchFamily="34" charset="0"/>
                <a:ea typeface="ＭＳ Ｐゴシック" pitchFamily="34" charset="-128"/>
              </a:rPr>
              <a:t>entreprises</a:t>
            </a:r>
            <a:br>
              <a:rPr lang="fr-FR" altLang="fr-FR" sz="1600" dirty="0" smtClean="0">
                <a:latin typeface="Insignia LT Std" pitchFamily="34" charset="0"/>
                <a:ea typeface="ＭＳ Ｐゴシック" pitchFamily="34" charset="-128"/>
              </a:rPr>
            </a:br>
            <a:endParaRPr lang="fr-FR" altLang="fr-FR" sz="1600" dirty="0" smtClean="0">
              <a:latin typeface="Insignia LT Std" pitchFamily="34" charset="0"/>
              <a:ea typeface="ＭＳ Ｐゴシック" pitchFamily="34" charset="-128"/>
            </a:endParaRPr>
          </a:p>
          <a:p>
            <a:pPr>
              <a:defRPr/>
            </a:pPr>
            <a:r>
              <a:rPr lang="fr-FR" altLang="fr-FR" sz="2000" dirty="0" smtClean="0">
                <a:latin typeface="Insignia LT Std" pitchFamily="34" charset="0"/>
                <a:ea typeface="ＭＳ Ｐゴシック" pitchFamily="34" charset="-128"/>
              </a:rPr>
              <a:t>Un </a:t>
            </a:r>
            <a:r>
              <a:rPr lang="fr-FR" altLang="fr-FR" sz="2000" dirty="0">
                <a:latin typeface="Insignia LT Std" pitchFamily="34" charset="0"/>
                <a:ea typeface="ＭＳ Ｐゴシック" pitchFamily="34" charset="-128"/>
              </a:rPr>
              <a:t>succès </a:t>
            </a:r>
            <a:r>
              <a:rPr lang="fr-FR" altLang="fr-FR" sz="2000" dirty="0" smtClean="0">
                <a:latin typeface="Insignia LT Std" pitchFamily="34" charset="0"/>
                <a:ea typeface="ＭＳ Ｐゴシック" pitchFamily="34" charset="-128"/>
              </a:rPr>
              <a:t>de </a:t>
            </a:r>
            <a:r>
              <a:rPr lang="fr-FR" altLang="fr-FR" sz="2000" dirty="0">
                <a:latin typeface="Insignia LT Std" pitchFamily="34" charset="0"/>
                <a:ea typeface="ＭＳ Ｐゴシック" pitchFamily="34" charset="-128"/>
              </a:rPr>
              <a:t>la R&amp;D collaborative :</a:t>
            </a:r>
          </a:p>
          <a:p>
            <a:pPr lvl="1">
              <a:defRPr/>
            </a:pPr>
            <a:r>
              <a:rPr lang="fr-FR" altLang="fr-FR" sz="1600" dirty="0" smtClean="0">
                <a:latin typeface="Insignia LT Std" pitchFamily="34" charset="0"/>
                <a:ea typeface="ＭＳ Ｐゴシック" pitchFamily="34" charset="-128"/>
              </a:rPr>
              <a:t>1 </a:t>
            </a:r>
            <a:r>
              <a:rPr lang="fr-FR" altLang="fr-FR" sz="1600" dirty="0">
                <a:latin typeface="Insignia LT Std" pitchFamily="34" charset="0"/>
                <a:ea typeface="ＭＳ Ｐゴシック" pitchFamily="34" charset="-128"/>
              </a:rPr>
              <a:t>300 projets sélectionnés depuis </a:t>
            </a:r>
            <a:r>
              <a:rPr lang="fr-FR" altLang="fr-FR" sz="1600" dirty="0" smtClean="0">
                <a:latin typeface="Insignia LT Std" pitchFamily="34" charset="0"/>
                <a:ea typeface="ＭＳ Ｐゴシック" pitchFamily="34" charset="-128"/>
              </a:rPr>
              <a:t>2005</a:t>
            </a:r>
          </a:p>
          <a:p>
            <a:pPr lvl="1">
              <a:defRPr/>
            </a:pPr>
            <a:r>
              <a:rPr lang="fr-FR" altLang="fr-FR" sz="1600" dirty="0" smtClean="0">
                <a:latin typeface="Insignia LT Std" pitchFamily="34" charset="0"/>
                <a:ea typeface="ＭＳ Ｐゴシック" pitchFamily="34" charset="-128"/>
              </a:rPr>
              <a:t>5 </a:t>
            </a:r>
            <a:r>
              <a:rPr lang="fr-FR" altLang="fr-FR" sz="1600" dirty="0">
                <a:latin typeface="Insignia LT Std" pitchFamily="34" charset="0"/>
                <a:ea typeface="ＭＳ Ｐゴシック" pitchFamily="34" charset="-128"/>
              </a:rPr>
              <a:t>Md€ d’efforts de </a:t>
            </a:r>
            <a:r>
              <a:rPr lang="fr-FR" altLang="fr-FR" sz="1600" dirty="0" smtClean="0">
                <a:latin typeface="Insignia LT Std" pitchFamily="34" charset="0"/>
                <a:ea typeface="ＭＳ Ｐゴシック" pitchFamily="34" charset="-128"/>
              </a:rPr>
              <a:t>R&amp;D, 2,4 </a:t>
            </a:r>
            <a:r>
              <a:rPr lang="fr-FR" altLang="fr-FR" sz="1600" dirty="0">
                <a:latin typeface="Insignia LT Std" pitchFamily="34" charset="0"/>
                <a:ea typeface="ＭＳ Ｐゴシック" pitchFamily="34" charset="-128"/>
              </a:rPr>
              <a:t>Md€ de soutien </a:t>
            </a:r>
            <a:r>
              <a:rPr lang="fr-FR" altLang="fr-FR" sz="1600" dirty="0" smtClean="0">
                <a:latin typeface="Insignia LT Std" pitchFamily="34" charset="0"/>
                <a:ea typeface="ＭＳ Ｐゴシック" pitchFamily="34" charset="-128"/>
              </a:rPr>
              <a:t>public</a:t>
            </a:r>
          </a:p>
          <a:p>
            <a:pPr lvl="1">
              <a:defRPr/>
            </a:pPr>
            <a:r>
              <a:rPr lang="fr-FR" altLang="fr-FR" sz="1600" dirty="0">
                <a:latin typeface="Insignia LT Std" pitchFamily="34" charset="0"/>
                <a:ea typeface="ＭＳ Ｐゴシック" pitchFamily="34" charset="-128"/>
              </a:rPr>
              <a:t>L’effet de levier du FUI sur l’investissement privé </a:t>
            </a:r>
            <a:endParaRPr lang="fr-FR" altLang="fr-FR" sz="1600" dirty="0" smtClean="0">
              <a:latin typeface="Insignia LT Std" pitchFamily="34" charset="0"/>
              <a:ea typeface="ＭＳ Ｐゴシック" pitchFamily="34" charset="-128"/>
            </a:endParaRPr>
          </a:p>
          <a:p>
            <a:pPr marL="393192" lvl="1" indent="0">
              <a:buNone/>
              <a:defRPr/>
            </a:pPr>
            <a:r>
              <a:rPr lang="fr-FR" altLang="fr-FR" sz="1600" dirty="0">
                <a:latin typeface="Insignia LT Std" pitchFamily="34" charset="0"/>
                <a:ea typeface="ＭＳ Ｐゴシック" pitchFamily="34" charset="-128"/>
              </a:rPr>
              <a:t> </a:t>
            </a:r>
            <a:r>
              <a:rPr lang="fr-FR" altLang="fr-FR" sz="1600" dirty="0" smtClean="0">
                <a:latin typeface="Insignia LT Std" pitchFamily="34" charset="0"/>
                <a:ea typeface="ＭＳ Ｐゴシック" pitchFamily="34" charset="-128"/>
              </a:rPr>
              <a:t>   en </a:t>
            </a:r>
            <a:r>
              <a:rPr lang="fr-FR" altLang="fr-FR" sz="1600" dirty="0">
                <a:latin typeface="Insignia LT Std" pitchFamily="34" charset="0"/>
                <a:ea typeface="ＭＳ Ｐゴシック" pitchFamily="34" charset="-128"/>
              </a:rPr>
              <a:t>R&amp;D est supérieur à 2</a:t>
            </a:r>
          </a:p>
          <a:p>
            <a:pPr>
              <a:defRPr/>
            </a:pPr>
            <a:r>
              <a:rPr lang="fr-FR" altLang="fr-FR" sz="2000" dirty="0" smtClean="0">
                <a:latin typeface="Insignia LT Std" pitchFamily="34" charset="0"/>
                <a:ea typeface="ＭＳ Ｐゴシック" pitchFamily="34" charset="-128"/>
              </a:rPr>
              <a:t>Une </a:t>
            </a:r>
            <a:r>
              <a:rPr lang="fr-FR" altLang="fr-FR" sz="2000" dirty="0">
                <a:latin typeface="Insignia LT Std" pitchFamily="34" charset="0"/>
                <a:ea typeface="ＭＳ Ｐゴシック" pitchFamily="34" charset="-128"/>
              </a:rPr>
              <a:t>forte implication des PME </a:t>
            </a:r>
            <a:r>
              <a:rPr lang="fr-FR" altLang="fr-FR" sz="2000" dirty="0" smtClean="0">
                <a:latin typeface="Insignia LT Std" pitchFamily="34" charset="0"/>
                <a:ea typeface="ＭＳ Ｐゴシック" pitchFamily="34" charset="-128"/>
              </a:rPr>
              <a:t>:</a:t>
            </a:r>
          </a:p>
          <a:p>
            <a:pPr lvl="1">
              <a:defRPr/>
            </a:pPr>
            <a:r>
              <a:rPr lang="fr-FR" altLang="fr-FR" sz="1600" dirty="0" smtClean="0">
                <a:latin typeface="Insignia LT Std" pitchFamily="34" charset="0"/>
                <a:ea typeface="ＭＳ Ｐゴシック" pitchFamily="34" charset="-128"/>
              </a:rPr>
              <a:t>80 </a:t>
            </a:r>
            <a:r>
              <a:rPr lang="fr-FR" altLang="fr-FR" sz="1600" dirty="0">
                <a:latin typeface="Insignia LT Std" pitchFamily="34" charset="0"/>
                <a:ea typeface="ＭＳ Ｐゴシック" pitchFamily="34" charset="-128"/>
              </a:rPr>
              <a:t>% des membres des </a:t>
            </a:r>
            <a:r>
              <a:rPr lang="fr-FR" altLang="fr-FR" sz="1600" dirty="0" smtClean="0">
                <a:latin typeface="Insignia LT Std" pitchFamily="34" charset="0"/>
                <a:ea typeface="ＭＳ Ｐゴシック" pitchFamily="34" charset="-128"/>
              </a:rPr>
              <a:t>pôles </a:t>
            </a:r>
            <a:endParaRPr lang="fr-FR" altLang="fr-FR" sz="1600" dirty="0">
              <a:latin typeface="Insignia LT Std" pitchFamily="34" charset="0"/>
              <a:ea typeface="ＭＳ Ｐゴシック" pitchFamily="34" charset="-128"/>
            </a:endParaRPr>
          </a:p>
          <a:p>
            <a:pPr lvl="1">
              <a:defRPr/>
            </a:pPr>
            <a:r>
              <a:rPr lang="fr-FR" altLang="fr-FR" sz="1600" dirty="0">
                <a:latin typeface="Insignia LT Std" pitchFamily="34" charset="0"/>
                <a:ea typeface="ＭＳ Ｐゴシック" pitchFamily="34" charset="-128"/>
              </a:rPr>
              <a:t>P</a:t>
            </a:r>
            <a:r>
              <a:rPr lang="fr-FR" altLang="fr-FR" sz="1600" dirty="0" smtClean="0">
                <a:latin typeface="Insignia LT Std" pitchFamily="34" charset="0"/>
                <a:ea typeface="ＭＳ Ｐゴシック" pitchFamily="34" charset="-128"/>
              </a:rPr>
              <a:t>lus </a:t>
            </a:r>
            <a:r>
              <a:rPr lang="fr-FR" altLang="fr-FR" sz="1600" dirty="0">
                <a:latin typeface="Insignia LT Std" pitchFamily="34" charset="0"/>
                <a:ea typeface="ＭＳ Ｐゴシック" pitchFamily="34" charset="-128"/>
              </a:rPr>
              <a:t>de 50 % des subventions du </a:t>
            </a:r>
            <a:r>
              <a:rPr lang="fr-FR" altLang="fr-FR" sz="1600" dirty="0" smtClean="0">
                <a:latin typeface="Insignia LT Std" pitchFamily="34" charset="0"/>
                <a:ea typeface="ＭＳ Ｐゴシック" pitchFamily="34" charset="-128"/>
              </a:rPr>
              <a:t>FUI</a:t>
            </a:r>
          </a:p>
        </p:txBody>
      </p:sp>
      <p:sp>
        <p:nvSpPr>
          <p:cNvPr id="46083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565159" y="6407944"/>
            <a:ext cx="447873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0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6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E304F20-D15D-40C9-ACAB-4CCC9899AFBB}" type="slidenum">
              <a:rPr lang="fr-FR" altLang="fr-FR" sz="1200" b="0" smtClean="0">
                <a:solidFill>
                  <a:schemeClr val="tx1"/>
                </a:solidFill>
                <a:latin typeface="Verdana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fr-FR" altLang="fr-FR" sz="1200" b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99992" y="6217567"/>
            <a:ext cx="453650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fr-FR" sz="1000" b="1" i="1" dirty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Source : Le 4 pages de la DGCIS, </a:t>
            </a:r>
            <a:r>
              <a:rPr lang="fr-FR" sz="1000" b="1" i="1" dirty="0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n°23</a:t>
            </a:r>
            <a:r>
              <a:rPr lang="fr-FR" sz="1000" b="1" i="1" dirty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, avril 2013</a:t>
            </a:r>
          </a:p>
        </p:txBody>
      </p:sp>
    </p:spTree>
    <p:extLst>
      <p:ext uri="{BB962C8B-B14F-4D97-AF65-F5344CB8AC3E}">
        <p14:creationId xmlns:p14="http://schemas.microsoft.com/office/powerpoint/2010/main" val="3448858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/>
          <p:cNvSpPr>
            <a:spLocks noGrp="1"/>
          </p:cNvSpPr>
          <p:nvPr>
            <p:ph type="title"/>
          </p:nvPr>
        </p:nvSpPr>
        <p:spPr>
          <a:xfrm>
            <a:off x="314326" y="116632"/>
            <a:ext cx="8290122" cy="1012825"/>
          </a:xfrm>
        </p:spPr>
        <p:txBody>
          <a:bodyPr>
            <a:normAutofit/>
          </a:bodyPr>
          <a:lstStyle/>
          <a:p>
            <a:r>
              <a:rPr lang="fr-FR" altLang="fr-FR" sz="2800" dirty="0" smtClean="0">
                <a:ea typeface="ＭＳ Ｐゴシック" pitchFamily="34" charset="-128"/>
              </a:rPr>
              <a:t>II-2-3-1  Une fiscalité incitative pour l’investissement dans la R&amp;D et l’innovation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8150" y="1417687"/>
            <a:ext cx="8229600" cy="517966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000" dirty="0" smtClean="0">
                <a:latin typeface="Insignia LT Std"/>
              </a:rPr>
              <a:t>Le crédit d’impôt recherche, une incitation fiscale forte en faveur des dépenses de R&amp;D privées</a:t>
            </a:r>
          </a:p>
          <a:p>
            <a:pPr lvl="1">
              <a:defRPr/>
            </a:pPr>
            <a:r>
              <a:rPr lang="en-US" sz="1600" dirty="0" err="1" smtClean="0">
                <a:latin typeface="Insignia LT Std"/>
                <a:ea typeface="ＭＳ Ｐゴシック" charset="-128"/>
              </a:rPr>
              <a:t>Crédit</a:t>
            </a:r>
            <a:r>
              <a:rPr lang="en-US" sz="1600" dirty="0" smtClean="0">
                <a:latin typeface="Insignia LT Std"/>
                <a:ea typeface="ＭＳ Ｐゴシック" charset="-128"/>
              </a:rPr>
              <a:t> </a:t>
            </a:r>
            <a:r>
              <a:rPr lang="en-US" sz="1600" dirty="0" err="1" smtClean="0">
                <a:latin typeface="Insignia LT Std"/>
                <a:ea typeface="ＭＳ Ｐゴシック" charset="-128"/>
              </a:rPr>
              <a:t>d’impôt</a:t>
            </a:r>
            <a:r>
              <a:rPr lang="en-US" sz="1600" dirty="0" smtClean="0">
                <a:latin typeface="Insignia LT Std"/>
                <a:ea typeface="ＭＳ Ｐゴシック" charset="-128"/>
              </a:rPr>
              <a:t> de 30 </a:t>
            </a:r>
            <a:r>
              <a:rPr lang="en-US" sz="1600" dirty="0">
                <a:latin typeface="Insignia LT Std"/>
                <a:ea typeface="ＭＳ Ｐゴシック" charset="-128"/>
              </a:rPr>
              <a:t>% </a:t>
            </a:r>
            <a:r>
              <a:rPr lang="en-US" sz="1600" dirty="0" smtClean="0">
                <a:latin typeface="Insignia LT Std"/>
                <a:ea typeface="ＭＳ Ｐゴシック" charset="-128"/>
              </a:rPr>
              <a:t>des </a:t>
            </a:r>
            <a:r>
              <a:rPr lang="en-US" sz="1600" dirty="0" err="1" smtClean="0">
                <a:latin typeface="Insignia LT Std"/>
                <a:ea typeface="ＭＳ Ｐゴシック" charset="-128"/>
              </a:rPr>
              <a:t>dépenses</a:t>
            </a:r>
            <a:r>
              <a:rPr lang="en-US" sz="1600" dirty="0" smtClean="0">
                <a:latin typeface="Insignia LT Std"/>
                <a:ea typeface="ＭＳ Ｐゴシック" charset="-128"/>
              </a:rPr>
              <a:t> de </a:t>
            </a:r>
            <a:r>
              <a:rPr lang="en-US" sz="1600" dirty="0">
                <a:latin typeface="Insignia LT Std"/>
                <a:ea typeface="ＭＳ Ｐゴシック" charset="-128"/>
              </a:rPr>
              <a:t>R&amp;D </a:t>
            </a:r>
            <a:r>
              <a:rPr lang="en-US" sz="1600" dirty="0" err="1" smtClean="0">
                <a:latin typeface="Insignia LT Std"/>
                <a:ea typeface="ＭＳ Ｐゴシック" charset="-128"/>
              </a:rPr>
              <a:t>jusqu’à</a:t>
            </a:r>
            <a:r>
              <a:rPr lang="en-US" sz="1600" dirty="0" smtClean="0">
                <a:latin typeface="Insignia LT Std"/>
                <a:ea typeface="ＭＳ Ｐゴシック" charset="-128"/>
              </a:rPr>
              <a:t> 100 M€, et de 5 </a:t>
            </a:r>
            <a:r>
              <a:rPr lang="en-US" sz="1600" dirty="0">
                <a:latin typeface="Insignia LT Std"/>
                <a:ea typeface="ＭＳ Ｐゴシック" charset="-128"/>
              </a:rPr>
              <a:t>% </a:t>
            </a:r>
            <a:r>
              <a:rPr lang="en-US" sz="1600" dirty="0" smtClean="0">
                <a:latin typeface="Insignia LT Std"/>
                <a:ea typeface="ＭＳ Ｐゴシック" charset="-128"/>
              </a:rPr>
              <a:t>au-</a:t>
            </a:r>
            <a:r>
              <a:rPr lang="en-US" sz="1600" dirty="0" err="1" smtClean="0">
                <a:latin typeface="Insignia LT Std"/>
                <a:ea typeface="ＭＳ Ｐゴシック" charset="-128"/>
              </a:rPr>
              <a:t>delà</a:t>
            </a:r>
            <a:endParaRPr lang="en-US" sz="1600" dirty="0">
              <a:latin typeface="Insignia LT Std"/>
              <a:ea typeface="ＭＳ Ｐゴシック" charset="-128"/>
            </a:endParaRPr>
          </a:p>
          <a:p>
            <a:pPr lvl="1">
              <a:defRPr/>
            </a:pPr>
            <a:r>
              <a:rPr lang="en-US" sz="1600" dirty="0" smtClean="0">
                <a:latin typeface="Insignia LT Std"/>
                <a:ea typeface="ＭＳ Ｐゴシック" charset="-128"/>
              </a:rPr>
              <a:t>15 300 </a:t>
            </a:r>
            <a:r>
              <a:rPr lang="en-US" sz="1600" dirty="0" err="1" smtClean="0">
                <a:latin typeface="Insignia LT Std"/>
                <a:ea typeface="ＭＳ Ｐゴシック" charset="-128"/>
              </a:rPr>
              <a:t>entreprises</a:t>
            </a:r>
            <a:r>
              <a:rPr lang="en-US" sz="1600" dirty="0" smtClean="0">
                <a:latin typeface="Insignia LT Std"/>
                <a:ea typeface="ＭＳ Ｐゴシック" charset="-128"/>
              </a:rPr>
              <a:t> pour </a:t>
            </a:r>
            <a:r>
              <a:rPr lang="en-US" sz="1600" dirty="0" err="1" smtClean="0">
                <a:latin typeface="Insignia LT Std"/>
                <a:ea typeface="ＭＳ Ｐゴシック" charset="-128"/>
              </a:rPr>
              <a:t>une</a:t>
            </a:r>
            <a:r>
              <a:rPr lang="en-US" sz="1600" dirty="0" smtClean="0">
                <a:latin typeface="Insignia LT Std"/>
                <a:ea typeface="ＭＳ Ｐゴシック" charset="-128"/>
              </a:rPr>
              <a:t> </a:t>
            </a:r>
            <a:r>
              <a:rPr lang="en-US" sz="1600" dirty="0" err="1" smtClean="0">
                <a:latin typeface="Insignia LT Std"/>
                <a:ea typeface="ＭＳ Ｐゴシック" charset="-128"/>
              </a:rPr>
              <a:t>créance</a:t>
            </a:r>
            <a:r>
              <a:rPr lang="en-US" sz="1600" dirty="0" smtClean="0">
                <a:latin typeface="Insignia LT Std"/>
                <a:ea typeface="ＭＳ Ｐゴシック" charset="-128"/>
              </a:rPr>
              <a:t> </a:t>
            </a:r>
            <a:r>
              <a:rPr lang="en-US" sz="1600" dirty="0" err="1" smtClean="0">
                <a:latin typeface="Insignia LT Std"/>
                <a:ea typeface="ＭＳ Ｐゴシック" charset="-128"/>
              </a:rPr>
              <a:t>fiscale</a:t>
            </a:r>
            <a:r>
              <a:rPr lang="en-US" sz="1600" dirty="0" smtClean="0">
                <a:latin typeface="Insignia LT Std"/>
                <a:ea typeface="ＭＳ Ｐゴシック" charset="-128"/>
              </a:rPr>
              <a:t> de 5,3 </a:t>
            </a:r>
            <a:r>
              <a:rPr lang="en-US" sz="1600" dirty="0" err="1" smtClean="0">
                <a:latin typeface="Insignia LT Std"/>
                <a:ea typeface="ＭＳ Ｐゴシック" charset="-128"/>
              </a:rPr>
              <a:t>Md</a:t>
            </a:r>
            <a:r>
              <a:rPr lang="en-US" sz="1600" dirty="0" smtClean="0">
                <a:latin typeface="Insignia LT Std"/>
                <a:ea typeface="ＭＳ Ｐゴシック" charset="-128"/>
              </a:rPr>
              <a:t>€ </a:t>
            </a:r>
            <a:r>
              <a:rPr lang="en-US" sz="1600" dirty="0" err="1" smtClean="0">
                <a:latin typeface="Insignia LT Std"/>
                <a:ea typeface="ＭＳ Ｐゴシック" charset="-128"/>
              </a:rPr>
              <a:t>en</a:t>
            </a:r>
            <a:r>
              <a:rPr lang="en-US" sz="1600" dirty="0" smtClean="0">
                <a:latin typeface="Insignia LT Std"/>
                <a:ea typeface="ＭＳ Ｐゴシック" charset="-128"/>
              </a:rPr>
              <a:t> 2012</a:t>
            </a:r>
            <a:endParaRPr lang="en-US" sz="1600" dirty="0">
              <a:latin typeface="Insignia LT Std"/>
              <a:ea typeface="ＭＳ Ｐゴシック" charset="-128"/>
            </a:endParaRPr>
          </a:p>
          <a:p>
            <a:pPr lvl="1">
              <a:defRPr/>
            </a:pPr>
            <a:r>
              <a:rPr lang="en-US" sz="1600" dirty="0" smtClean="0">
                <a:latin typeface="Insignia LT Std"/>
                <a:ea typeface="ＭＳ Ｐゴシック" charset="-128"/>
              </a:rPr>
              <a:t>11 300 PME </a:t>
            </a:r>
            <a:r>
              <a:rPr lang="en-US" sz="1600" dirty="0" err="1" smtClean="0">
                <a:latin typeface="Insignia LT Std"/>
                <a:ea typeface="ＭＳ Ｐゴシック" charset="-128"/>
              </a:rPr>
              <a:t>bénéficiaires</a:t>
            </a:r>
            <a:r>
              <a:rPr lang="en-US" sz="1600" dirty="0" smtClean="0">
                <a:latin typeface="Insignia LT Std"/>
                <a:ea typeface="ＭＳ Ｐゴシック" charset="-128"/>
              </a:rPr>
              <a:t> (76 %) pour un </a:t>
            </a:r>
            <a:r>
              <a:rPr lang="en-US" sz="1600" dirty="0" err="1" smtClean="0">
                <a:latin typeface="Insignia LT Std"/>
                <a:ea typeface="ＭＳ Ｐゴシック" charset="-128"/>
              </a:rPr>
              <a:t>montant</a:t>
            </a:r>
            <a:r>
              <a:rPr lang="en-US" sz="1600" dirty="0" smtClean="0">
                <a:latin typeface="Insignia LT Std"/>
                <a:ea typeface="ＭＳ Ｐゴシック" charset="-128"/>
              </a:rPr>
              <a:t> total de 1,3 </a:t>
            </a:r>
            <a:r>
              <a:rPr lang="en-US" sz="1600" dirty="0" err="1" smtClean="0">
                <a:latin typeface="Insignia LT Std"/>
                <a:ea typeface="ＭＳ Ｐゴシック" charset="-128"/>
              </a:rPr>
              <a:t>Md</a:t>
            </a:r>
            <a:r>
              <a:rPr lang="en-US" sz="1600" dirty="0" smtClean="0">
                <a:latin typeface="Insignia LT Std"/>
                <a:ea typeface="ＭＳ Ｐゴシック" charset="-128"/>
              </a:rPr>
              <a:t>€ (25 %) </a:t>
            </a:r>
            <a:r>
              <a:rPr lang="en-US" sz="1600" dirty="0" err="1" smtClean="0">
                <a:latin typeface="Insignia LT Std"/>
                <a:ea typeface="ＭＳ Ｐゴシック" charset="-128"/>
              </a:rPr>
              <a:t>en</a:t>
            </a:r>
            <a:r>
              <a:rPr lang="en-US" sz="1600" dirty="0" smtClean="0">
                <a:latin typeface="Insignia LT Std"/>
                <a:ea typeface="ＭＳ Ｐゴシック" charset="-128"/>
              </a:rPr>
              <a:t> 2012</a:t>
            </a:r>
            <a:endParaRPr lang="fr-FR" sz="2000" dirty="0" smtClean="0">
              <a:latin typeface="Insignia LT Std"/>
            </a:endParaRPr>
          </a:p>
          <a:p>
            <a:pPr>
              <a:defRPr/>
            </a:pPr>
            <a:endParaRPr lang="fr-FR" sz="2000" dirty="0" smtClean="0">
              <a:latin typeface="Insignia LT Std"/>
            </a:endParaRPr>
          </a:p>
          <a:p>
            <a:pPr>
              <a:defRPr/>
            </a:pPr>
            <a:r>
              <a:rPr lang="fr-FR" sz="2000" dirty="0" smtClean="0">
                <a:latin typeface="Insignia LT Std"/>
              </a:rPr>
              <a:t>Le crédit d’impôt innovation : </a:t>
            </a:r>
            <a:r>
              <a:rPr lang="fr-FR" sz="2000" dirty="0">
                <a:latin typeface="Insignia LT Std"/>
              </a:rPr>
              <a:t>extension du CIR aux dépenses d’innovation des </a:t>
            </a:r>
            <a:r>
              <a:rPr lang="fr-FR" sz="2000" dirty="0" smtClean="0">
                <a:latin typeface="Insignia LT Std"/>
              </a:rPr>
              <a:t>PME</a:t>
            </a:r>
          </a:p>
          <a:p>
            <a:pPr lvl="1">
              <a:defRPr/>
            </a:pPr>
            <a:r>
              <a:rPr lang="fr-FR" sz="1600" dirty="0" smtClean="0">
                <a:latin typeface="Insignia LT Std"/>
              </a:rPr>
              <a:t>Crédit </a:t>
            </a:r>
            <a:r>
              <a:rPr lang="fr-FR" sz="1600" dirty="0">
                <a:latin typeface="Insignia LT Std"/>
              </a:rPr>
              <a:t>d’impôt de 20 % des dépenses d’innovation (conception et mise sur le marché de produits </a:t>
            </a:r>
            <a:r>
              <a:rPr lang="fr-FR" sz="1600" dirty="0" smtClean="0">
                <a:latin typeface="Insignia LT Std"/>
              </a:rPr>
              <a:t>nouveaux)</a:t>
            </a:r>
          </a:p>
          <a:p>
            <a:pPr lvl="1">
              <a:defRPr/>
            </a:pPr>
            <a:r>
              <a:rPr lang="fr-FR" sz="1600" dirty="0">
                <a:latin typeface="Insignia LT Std"/>
              </a:rPr>
              <a:t>Assiette </a:t>
            </a:r>
            <a:r>
              <a:rPr lang="fr-FR" sz="1600" dirty="0" smtClean="0">
                <a:latin typeface="Insignia LT Std"/>
              </a:rPr>
              <a:t>maximale </a:t>
            </a:r>
            <a:r>
              <a:rPr lang="fr-FR" sz="1600" dirty="0">
                <a:latin typeface="Insignia LT Std"/>
              </a:rPr>
              <a:t>de 400 k€ </a:t>
            </a:r>
          </a:p>
          <a:p>
            <a:pPr marL="0" indent="0">
              <a:buNone/>
              <a:defRPr/>
            </a:pPr>
            <a:endParaRPr lang="fr-FR" sz="1800" dirty="0"/>
          </a:p>
          <a:p>
            <a:pPr>
              <a:defRPr/>
            </a:pPr>
            <a:endParaRPr lang="fr-FR" sz="1800" dirty="0" smtClean="0"/>
          </a:p>
          <a:p>
            <a:pPr>
              <a:defRPr/>
            </a:pPr>
            <a:endParaRPr lang="fr-FR" sz="1800" dirty="0"/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2133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0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6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3BDDAE5-0870-406A-B1DB-916E74B41D1D}" type="slidenum">
              <a:rPr lang="fr-FR" altLang="fr-FR" sz="1200" b="0" smtClean="0">
                <a:solidFill>
                  <a:schemeClr val="tx1"/>
                </a:solidFill>
                <a:latin typeface="Verdana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fr-FR" altLang="fr-FR" sz="1200" b="0" smtClean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5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/>
          <p:cNvSpPr>
            <a:spLocks noGrp="1"/>
          </p:cNvSpPr>
          <p:nvPr>
            <p:ph type="title"/>
          </p:nvPr>
        </p:nvSpPr>
        <p:spPr>
          <a:xfrm>
            <a:off x="314326" y="1"/>
            <a:ext cx="8290122" cy="692696"/>
          </a:xfrm>
        </p:spPr>
        <p:txBody>
          <a:bodyPr>
            <a:normAutofit/>
          </a:bodyPr>
          <a:lstStyle/>
          <a:p>
            <a:r>
              <a:rPr lang="fr-FR" altLang="fr-FR" sz="2800" dirty="0" smtClean="0">
                <a:ea typeface="ＭＳ Ｐゴシック" pitchFamily="34" charset="-128"/>
              </a:rPr>
              <a:t>II-2-3-2 Un environnement fiscal amélioré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8150" y="548680"/>
            <a:ext cx="8229600" cy="597666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000" dirty="0">
                <a:latin typeface="Insignia LT Std"/>
              </a:rPr>
              <a:t>Le régime des jeunes entreprises innovantes (JEI) :</a:t>
            </a:r>
          </a:p>
          <a:p>
            <a:pPr lvl="1">
              <a:defRPr/>
            </a:pPr>
            <a:r>
              <a:rPr lang="fr-FR" sz="1600" dirty="0">
                <a:latin typeface="Insignia LT Std"/>
              </a:rPr>
              <a:t>PME indépendante, </a:t>
            </a:r>
            <a:r>
              <a:rPr lang="fr-FR" sz="1600" dirty="0" smtClean="0">
                <a:latin typeface="Insignia LT Std"/>
              </a:rPr>
              <a:t>de </a:t>
            </a:r>
            <a:r>
              <a:rPr lang="fr-FR" sz="1600" dirty="0">
                <a:latin typeface="Insignia LT Std"/>
              </a:rPr>
              <a:t>moins de 8 ans</a:t>
            </a:r>
            <a:r>
              <a:rPr lang="fr-FR" sz="1600" dirty="0" smtClean="0">
                <a:latin typeface="Insignia LT Std"/>
              </a:rPr>
              <a:t>, dépenses de </a:t>
            </a:r>
            <a:r>
              <a:rPr lang="fr-FR" sz="1600" dirty="0">
                <a:latin typeface="Insignia LT Std"/>
              </a:rPr>
              <a:t>R&amp;D </a:t>
            </a:r>
            <a:r>
              <a:rPr lang="fr-FR" sz="1600" dirty="0" smtClean="0">
                <a:latin typeface="Insignia LT Std"/>
              </a:rPr>
              <a:t>&gt; 15 % des charges</a:t>
            </a:r>
          </a:p>
          <a:p>
            <a:pPr lvl="1">
              <a:defRPr/>
            </a:pPr>
            <a:r>
              <a:rPr lang="fr-FR" sz="1600" dirty="0" smtClean="0">
                <a:latin typeface="Insignia LT Std"/>
              </a:rPr>
              <a:t>Exonération </a:t>
            </a:r>
            <a:r>
              <a:rPr lang="fr-FR" sz="1600" dirty="0">
                <a:latin typeface="Insignia LT Std"/>
              </a:rPr>
              <a:t>des charges sociales pendant 8 ans </a:t>
            </a:r>
          </a:p>
          <a:p>
            <a:pPr lvl="1">
              <a:defRPr/>
            </a:pPr>
            <a:r>
              <a:rPr lang="fr-FR" sz="1600" dirty="0">
                <a:latin typeface="Insignia LT Std"/>
              </a:rPr>
              <a:t>Exonération </a:t>
            </a:r>
            <a:r>
              <a:rPr lang="fr-FR" sz="1600" dirty="0" smtClean="0">
                <a:latin typeface="Insignia LT Std"/>
              </a:rPr>
              <a:t>d’IS totale </a:t>
            </a:r>
            <a:r>
              <a:rPr lang="fr-FR" sz="1600" dirty="0">
                <a:latin typeface="Insignia LT Std"/>
              </a:rPr>
              <a:t>pour le premier exercice bénéficiaire, 50 % pour le second</a:t>
            </a:r>
          </a:p>
          <a:p>
            <a:pPr lvl="1">
              <a:defRPr/>
            </a:pPr>
            <a:r>
              <a:rPr lang="fr-FR" sz="1600" dirty="0">
                <a:latin typeface="Insignia LT Std"/>
              </a:rPr>
              <a:t>Entre 2004 et 2012, le nombre de JEI est passé de 1 300 à plus de 2 800</a:t>
            </a:r>
          </a:p>
          <a:p>
            <a:pPr lvl="1">
              <a:defRPr/>
            </a:pPr>
            <a:r>
              <a:rPr lang="en-US" sz="1600" dirty="0">
                <a:latin typeface="Insignia LT Std"/>
              </a:rPr>
              <a:t>110 M€ de </a:t>
            </a:r>
            <a:r>
              <a:rPr lang="en-US" sz="1600" dirty="0" err="1">
                <a:latin typeface="Insignia LT Std"/>
              </a:rPr>
              <a:t>réductions</a:t>
            </a:r>
            <a:r>
              <a:rPr lang="en-US" sz="1600" dirty="0">
                <a:latin typeface="Insignia LT Std"/>
              </a:rPr>
              <a:t> </a:t>
            </a:r>
            <a:r>
              <a:rPr lang="en-US" sz="1600" dirty="0" err="1">
                <a:latin typeface="Insignia LT Std"/>
              </a:rPr>
              <a:t>d’impôt</a:t>
            </a:r>
            <a:r>
              <a:rPr lang="en-US" sz="1600" dirty="0">
                <a:latin typeface="Insignia LT Std"/>
              </a:rPr>
              <a:t> et </a:t>
            </a:r>
            <a:r>
              <a:rPr lang="en-US" sz="1600" dirty="0" err="1">
                <a:latin typeface="Insignia LT Std"/>
              </a:rPr>
              <a:t>d’exonérations</a:t>
            </a:r>
            <a:r>
              <a:rPr lang="en-US" sz="1600" dirty="0">
                <a:latin typeface="Insignia LT Std"/>
              </a:rPr>
              <a:t> </a:t>
            </a:r>
            <a:r>
              <a:rPr lang="en-US" sz="1600" dirty="0" err="1">
                <a:latin typeface="Insignia LT Std"/>
              </a:rPr>
              <a:t>sociales</a:t>
            </a:r>
            <a:r>
              <a:rPr lang="en-US" sz="1600" dirty="0">
                <a:latin typeface="Insignia LT Std"/>
              </a:rPr>
              <a:t> </a:t>
            </a:r>
            <a:r>
              <a:rPr lang="en-US" sz="1600" dirty="0" err="1">
                <a:latin typeface="Insignia LT Std"/>
              </a:rPr>
              <a:t>en</a:t>
            </a:r>
            <a:r>
              <a:rPr lang="en-US" sz="1600" dirty="0">
                <a:latin typeface="Insignia LT Std"/>
              </a:rPr>
              <a:t> 2012</a:t>
            </a:r>
          </a:p>
          <a:p>
            <a:pPr lvl="1">
              <a:defRPr/>
            </a:pPr>
            <a:r>
              <a:rPr lang="en-US" sz="1600" dirty="0" err="1">
                <a:latin typeface="Insignia LT Std"/>
              </a:rPr>
              <a:t>En</a:t>
            </a:r>
            <a:r>
              <a:rPr lang="en-US" sz="1600" dirty="0">
                <a:latin typeface="Insignia LT Std"/>
              </a:rPr>
              <a:t> </a:t>
            </a:r>
            <a:r>
              <a:rPr lang="en-US" sz="1600" dirty="0" err="1">
                <a:latin typeface="Insignia LT Std"/>
              </a:rPr>
              <a:t>moyenne</a:t>
            </a:r>
            <a:r>
              <a:rPr lang="en-US" sz="1600" dirty="0">
                <a:latin typeface="Insignia LT Std"/>
              </a:rPr>
              <a:t>, </a:t>
            </a:r>
            <a:r>
              <a:rPr lang="en-US" sz="1600" dirty="0" err="1">
                <a:latin typeface="Insignia LT Std"/>
              </a:rPr>
              <a:t>chaque</a:t>
            </a:r>
            <a:r>
              <a:rPr lang="en-US" sz="1600" dirty="0">
                <a:latin typeface="Insignia LT Std"/>
              </a:rPr>
              <a:t> JEI </a:t>
            </a:r>
            <a:r>
              <a:rPr lang="en-US" sz="1600" dirty="0" err="1">
                <a:latin typeface="Insignia LT Std"/>
              </a:rPr>
              <a:t>embauche</a:t>
            </a:r>
            <a:r>
              <a:rPr lang="en-US" sz="1600" dirty="0">
                <a:latin typeface="Insignia LT Std"/>
              </a:rPr>
              <a:t> 1,5 </a:t>
            </a:r>
            <a:r>
              <a:rPr lang="en-US" sz="1600" dirty="0" err="1">
                <a:latin typeface="Insignia LT Std"/>
              </a:rPr>
              <a:t>salarié</a:t>
            </a:r>
            <a:r>
              <a:rPr lang="en-US" sz="1600" dirty="0">
                <a:latin typeface="Insignia LT Std"/>
              </a:rPr>
              <a:t> par </a:t>
            </a:r>
            <a:r>
              <a:rPr lang="en-US" sz="1600" dirty="0" smtClean="0">
                <a:latin typeface="Insignia LT Std"/>
              </a:rPr>
              <a:t>an</a:t>
            </a:r>
          </a:p>
          <a:p>
            <a:pPr>
              <a:defRPr/>
            </a:pPr>
            <a:r>
              <a:rPr lang="fr-FR" sz="2000" dirty="0" smtClean="0">
                <a:latin typeface="Insignia LT Std"/>
              </a:rPr>
              <a:t>Une fiscalité  plus favorable à l’entrepreneuriat </a:t>
            </a:r>
            <a:r>
              <a:rPr lang="fr-FR" sz="2000" dirty="0">
                <a:latin typeface="Insignia LT Std"/>
              </a:rPr>
              <a:t>: </a:t>
            </a:r>
          </a:p>
          <a:p>
            <a:pPr lvl="1">
              <a:defRPr/>
            </a:pPr>
            <a:r>
              <a:rPr lang="fr-FR" sz="1600" dirty="0">
                <a:latin typeface="Insignia LT Std"/>
              </a:rPr>
              <a:t>Allègement de la fiscalité des plus-values de cession pour les créateurs </a:t>
            </a:r>
            <a:r>
              <a:rPr lang="fr-FR" sz="1600" dirty="0" smtClean="0">
                <a:latin typeface="Insignia LT Std"/>
              </a:rPr>
              <a:t>d’entreprise depuis les assises de l’entrepreneuriat.</a:t>
            </a:r>
            <a:endParaRPr lang="fr-FR" sz="1600" dirty="0">
              <a:latin typeface="Insignia LT Std"/>
            </a:endParaRPr>
          </a:p>
          <a:p>
            <a:pPr lvl="1">
              <a:defRPr/>
            </a:pPr>
            <a:r>
              <a:rPr lang="en-US" sz="1600" dirty="0" err="1">
                <a:latin typeface="Insignia LT Std"/>
                <a:ea typeface="ＭＳ Ｐゴシック" charset="-128"/>
              </a:rPr>
              <a:t>Bons</a:t>
            </a:r>
            <a:r>
              <a:rPr lang="en-US" sz="1600" dirty="0">
                <a:latin typeface="Insignia LT Std"/>
                <a:ea typeface="ＭＳ Ｐゴシック" charset="-128"/>
              </a:rPr>
              <a:t> de </a:t>
            </a:r>
            <a:r>
              <a:rPr lang="en-US" sz="1600" dirty="0" err="1">
                <a:latin typeface="Insignia LT Std"/>
                <a:ea typeface="ＭＳ Ｐゴシック" charset="-128"/>
              </a:rPr>
              <a:t>souscription</a:t>
            </a:r>
            <a:r>
              <a:rPr lang="en-US" sz="1600" dirty="0">
                <a:latin typeface="Insignia LT Std"/>
                <a:ea typeface="ＭＳ Ｐゴシック" charset="-128"/>
              </a:rPr>
              <a:t> des parts de </a:t>
            </a:r>
            <a:r>
              <a:rPr lang="en-US" sz="1600" dirty="0" err="1" smtClean="0">
                <a:latin typeface="Insignia LT Std"/>
                <a:ea typeface="ＭＳ Ｐゴシック" charset="-128"/>
              </a:rPr>
              <a:t>créateur</a:t>
            </a:r>
            <a:r>
              <a:rPr lang="en-US" sz="1600" dirty="0" smtClean="0">
                <a:latin typeface="Insignia LT Std"/>
                <a:ea typeface="ＭＳ Ｐゴシック" charset="-128"/>
              </a:rPr>
              <a:t> </a:t>
            </a:r>
            <a:r>
              <a:rPr lang="en-US" sz="1600" dirty="0" err="1" smtClean="0">
                <a:latin typeface="Insignia LT Std"/>
                <a:ea typeface="ＭＳ Ｐゴシック" charset="-128"/>
              </a:rPr>
              <a:t>d’entreprise</a:t>
            </a:r>
            <a:r>
              <a:rPr lang="en-US" sz="1600" dirty="0" smtClean="0">
                <a:latin typeface="Insignia LT Std"/>
                <a:ea typeface="ＭＳ Ｐゴシック" charset="-128"/>
              </a:rPr>
              <a:t> </a:t>
            </a:r>
            <a:r>
              <a:rPr lang="en-US" sz="1600" dirty="0">
                <a:latin typeface="Insignia LT Std"/>
                <a:ea typeface="ＭＳ Ｐゴシック" charset="-128"/>
              </a:rPr>
              <a:t>(BSPCE)</a:t>
            </a:r>
          </a:p>
          <a:p>
            <a:pPr lvl="1">
              <a:defRPr/>
            </a:pPr>
            <a:r>
              <a:rPr lang="en-US" sz="1600" dirty="0">
                <a:latin typeface="Insignia LT Std"/>
                <a:ea typeface="ＭＳ Ｐゴシック" charset="-128"/>
              </a:rPr>
              <a:t>Attribution </a:t>
            </a:r>
            <a:r>
              <a:rPr lang="en-US" sz="1600" dirty="0" err="1">
                <a:latin typeface="Insignia LT Std"/>
                <a:ea typeface="ＭＳ Ｐゴシック" charset="-128"/>
              </a:rPr>
              <a:t>gratuite</a:t>
            </a:r>
            <a:r>
              <a:rPr lang="en-US" sz="1600" dirty="0">
                <a:latin typeface="Insignia LT Std"/>
                <a:ea typeface="ＭＳ Ｐゴシック" charset="-128"/>
              </a:rPr>
              <a:t> </a:t>
            </a:r>
            <a:r>
              <a:rPr lang="en-US" sz="1600" dirty="0" err="1">
                <a:latin typeface="Insignia LT Std"/>
                <a:ea typeface="ＭＳ Ｐゴシック" charset="-128"/>
              </a:rPr>
              <a:t>d’actions</a:t>
            </a:r>
            <a:r>
              <a:rPr lang="en-US" sz="1600" dirty="0">
                <a:latin typeface="Insignia LT Std"/>
                <a:ea typeface="ＭＳ Ｐゴシック" charset="-128"/>
              </a:rPr>
              <a:t> (AGA)</a:t>
            </a:r>
          </a:p>
          <a:p>
            <a:pPr>
              <a:defRPr/>
            </a:pPr>
            <a:r>
              <a:rPr lang="fr-FR" sz="2000" dirty="0" smtClean="0">
                <a:latin typeface="Insignia LT Std"/>
              </a:rPr>
              <a:t>Une fiscalité qui encourage les investisseurs : </a:t>
            </a:r>
          </a:p>
          <a:p>
            <a:pPr lvl="1">
              <a:defRPr/>
            </a:pPr>
            <a:r>
              <a:rPr lang="fr-FR" sz="1600" dirty="0" smtClean="0">
                <a:latin typeface="Insignia LT Std"/>
              </a:rPr>
              <a:t>Loi TEPA pour les business-</a:t>
            </a:r>
            <a:r>
              <a:rPr lang="fr-FR" sz="1600" dirty="0" err="1" smtClean="0">
                <a:latin typeface="Insignia LT Std"/>
              </a:rPr>
              <a:t>angels</a:t>
            </a:r>
            <a:endParaRPr lang="fr-FR" sz="1600" dirty="0" smtClean="0">
              <a:latin typeface="Insignia LT Std"/>
            </a:endParaRPr>
          </a:p>
          <a:p>
            <a:pPr lvl="1">
              <a:defRPr/>
            </a:pPr>
            <a:r>
              <a:rPr lang="fr-FR" sz="1600" dirty="0" smtClean="0">
                <a:latin typeface="Insignia LT Std"/>
              </a:rPr>
              <a:t>PEA-PME.</a:t>
            </a:r>
          </a:p>
          <a:p>
            <a:pPr lvl="1">
              <a:defRPr/>
            </a:pPr>
            <a:r>
              <a:rPr lang="fr-FR" sz="1600" dirty="0" smtClean="0">
                <a:latin typeface="Insignia LT Std"/>
              </a:rPr>
              <a:t>Effets du CICE sur les marges des entreprises (6% à compter de 2015) </a:t>
            </a:r>
          </a:p>
          <a:p>
            <a:pPr lvl="1">
              <a:defRPr/>
            </a:pPr>
            <a:r>
              <a:rPr lang="fr-FR" sz="1600" dirty="0" smtClean="0">
                <a:latin typeface="Insignia LT Std"/>
              </a:rPr>
              <a:t>Les SIBA : allègements de contraintes depuis la loi de finances pour 2014</a:t>
            </a:r>
          </a:p>
          <a:p>
            <a:pPr lvl="1">
              <a:defRPr/>
            </a:pPr>
            <a:r>
              <a:rPr lang="fr-FR" sz="1600" dirty="0" smtClean="0">
                <a:latin typeface="Insignia LT Std"/>
              </a:rPr>
              <a:t>Transparence fiscale pour le financement participatif (</a:t>
            </a:r>
            <a:r>
              <a:rPr lang="fr-FR" sz="1600" dirty="0" err="1" smtClean="0">
                <a:latin typeface="Insignia LT Std"/>
              </a:rPr>
              <a:t>crowdfunding</a:t>
            </a:r>
            <a:r>
              <a:rPr lang="fr-FR" sz="1600" dirty="0" smtClean="0">
                <a:latin typeface="Insignia LT Std"/>
              </a:rPr>
              <a:t>) (2014)</a:t>
            </a:r>
          </a:p>
          <a:p>
            <a:pPr>
              <a:defRPr/>
            </a:pPr>
            <a:r>
              <a:rPr lang="fr-FR" sz="2000" b="1" dirty="0" smtClean="0">
                <a:latin typeface="Insignia LT Std"/>
              </a:rPr>
              <a:t>Au total un effort fiscal pour l’innovation et l’entrepreneuriat passé de ~2G€/an à ~7G€/an en 7 ans. </a:t>
            </a:r>
            <a:endParaRPr lang="fr-FR" sz="1800" b="1" dirty="0"/>
          </a:p>
          <a:p>
            <a:pPr>
              <a:defRPr/>
            </a:pPr>
            <a:endParaRPr lang="fr-FR" sz="1800" dirty="0" smtClean="0"/>
          </a:p>
          <a:p>
            <a:pPr>
              <a:defRPr/>
            </a:pPr>
            <a:endParaRPr lang="fr-FR" sz="1800" dirty="0"/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2133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0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6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3BDDAE5-0870-406A-B1DB-916E74B41D1D}" type="slidenum">
              <a:rPr lang="fr-FR" altLang="fr-FR" sz="1200" b="0" smtClean="0">
                <a:solidFill>
                  <a:schemeClr val="tx1"/>
                </a:solidFill>
                <a:latin typeface="Verdana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fr-FR" altLang="fr-FR" sz="1200" b="0" smtClean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91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 smtClean="0"/>
              <a:t>Favorise </a:t>
            </a:r>
            <a:r>
              <a:rPr lang="fr-FR" dirty="0"/>
              <a:t>l’accès à l’épargne salariale pour les TPE et les petites PME de moins de 50 </a:t>
            </a:r>
            <a:r>
              <a:rPr lang="fr-FR" dirty="0" smtClean="0"/>
              <a:t>salariés :</a:t>
            </a:r>
          </a:p>
          <a:p>
            <a:pPr lvl="1" algn="just"/>
            <a:r>
              <a:rPr lang="fr-FR" dirty="0"/>
              <a:t>baisse du forfait social dans ces structures</a:t>
            </a:r>
          </a:p>
          <a:p>
            <a:pPr lvl="1" algn="just"/>
            <a:r>
              <a:rPr lang="fr-FR" dirty="0" smtClean="0"/>
              <a:t>exonération </a:t>
            </a:r>
            <a:r>
              <a:rPr lang="fr-FR" dirty="0"/>
              <a:t>de ce forfait social pour les TPE et PME qui opteraient pour la première fois à un dispositif d’épargne salariale. </a:t>
            </a:r>
          </a:p>
          <a:p>
            <a:pPr algn="just"/>
            <a:r>
              <a:rPr lang="fr-FR" dirty="0" smtClean="0"/>
              <a:t>Changement </a:t>
            </a:r>
            <a:r>
              <a:rPr lang="fr-FR" dirty="0"/>
              <a:t>de régime fiscal de la distribution des actions gratuites, pour la placer sous le régime des plus values mobilières.. Dispositif destiné  aux start-ups</a:t>
            </a:r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D65C-B954-4885-8C42-5A4D3C7DD019}" type="slidenum">
              <a:rPr lang="fr-FR" smtClean="0"/>
              <a:t>19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II-2-4 : La loi « Macron »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791884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800" dirty="0" smtClean="0">
                <a:ea typeface="ＭＳ Ｐゴシック" pitchFamily="34" charset="-128"/>
              </a:rPr>
              <a:t>Plan</a:t>
            </a:r>
            <a:endParaRPr lang="fr-FR" altLang="fr-FR" sz="2000" dirty="0" smtClean="0">
              <a:ea typeface="ＭＳ Ｐゴシック" pitchFamily="34" charset="-128"/>
            </a:endParaRP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idx="1"/>
          </p:nvPr>
        </p:nvSpPr>
        <p:spPr>
          <a:xfrm>
            <a:off x="398207" y="1052736"/>
            <a:ext cx="8229600" cy="481399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Tx/>
              <a:buAutoNum type="romanUcPeriod"/>
            </a:pPr>
            <a:r>
              <a:rPr lang="en-US" altLang="fr-FR" sz="2000" b="1" dirty="0" err="1" smtClean="0">
                <a:ea typeface="ＭＳ Ｐゴシック" pitchFamily="34" charset="-128"/>
              </a:rPr>
              <a:t>Quelques</a:t>
            </a:r>
            <a:r>
              <a:rPr lang="en-US" altLang="fr-FR" sz="2000" b="1" dirty="0" smtClean="0">
                <a:ea typeface="ＭＳ Ｐゴシック" pitchFamily="34" charset="-128"/>
              </a:rPr>
              <a:t> </a:t>
            </a:r>
            <a:r>
              <a:rPr lang="en-US" altLang="fr-FR" sz="2000" b="1" dirty="0" err="1" smtClean="0">
                <a:ea typeface="ＭＳ Ｐゴシック" pitchFamily="34" charset="-128"/>
              </a:rPr>
              <a:t>constats</a:t>
            </a:r>
            <a:r>
              <a:rPr lang="en-US" altLang="fr-FR" sz="2000" b="1" dirty="0" smtClean="0">
                <a:ea typeface="ＭＳ Ｐゴシック" pitchFamily="34" charset="-128"/>
              </a:rPr>
              <a:t> </a:t>
            </a:r>
            <a:r>
              <a:rPr lang="en-US" altLang="fr-FR" sz="2000" b="1" dirty="0" err="1" smtClean="0">
                <a:ea typeface="ＭＳ Ｐゴシック" pitchFamily="34" charset="-128"/>
              </a:rPr>
              <a:t>sur</a:t>
            </a:r>
            <a:r>
              <a:rPr lang="en-US" altLang="fr-FR" sz="2000" b="1" dirty="0" smtClean="0">
                <a:ea typeface="ＭＳ Ｐゴシック" pitchFamily="34" charset="-128"/>
              </a:rPr>
              <a:t> </a:t>
            </a:r>
            <a:r>
              <a:rPr lang="en-US" altLang="fr-FR" sz="2000" b="1" dirty="0" err="1" smtClean="0">
                <a:ea typeface="ＭＳ Ｐゴシック" pitchFamily="34" charset="-128"/>
              </a:rPr>
              <a:t>l’innovation</a:t>
            </a:r>
            <a:r>
              <a:rPr lang="en-US" altLang="fr-FR" sz="2000" b="1" dirty="0" smtClean="0">
                <a:ea typeface="ＭＳ Ｐゴシック" pitchFamily="34" charset="-128"/>
              </a:rPr>
              <a:t> et </a:t>
            </a:r>
            <a:r>
              <a:rPr lang="en-US" altLang="fr-FR" sz="2000" b="1" dirty="0" err="1" smtClean="0">
                <a:ea typeface="ＭＳ Ｐゴシック" pitchFamily="34" charset="-128"/>
              </a:rPr>
              <a:t>l’entrepreneuriat</a:t>
            </a:r>
            <a:endParaRPr lang="en-US" altLang="fr-FR" sz="2000" b="1" dirty="0" smtClean="0">
              <a:ea typeface="ＭＳ Ｐゴシック" pitchFamily="34" charset="-128"/>
            </a:endParaRPr>
          </a:p>
          <a:p>
            <a:pPr marL="770382" lvl="1" indent="-514350">
              <a:buFontTx/>
              <a:buAutoNum type="romanUcPeriod"/>
            </a:pPr>
            <a:r>
              <a:rPr lang="en-US" altLang="fr-FR" sz="1600" b="1" dirty="0" err="1" smtClean="0">
                <a:ea typeface="ＭＳ Ｐゴシック" pitchFamily="34" charset="-128"/>
              </a:rPr>
              <a:t>L’innovation</a:t>
            </a:r>
            <a:r>
              <a:rPr lang="en-US" altLang="fr-FR" sz="1600" b="1" dirty="0" smtClean="0">
                <a:ea typeface="ＭＳ Ｐゴシック" pitchFamily="34" charset="-128"/>
              </a:rPr>
              <a:t> </a:t>
            </a:r>
            <a:r>
              <a:rPr lang="en-US" altLang="fr-FR" sz="1600" b="1" dirty="0" err="1" smtClean="0">
                <a:ea typeface="ＭＳ Ｐゴシック" pitchFamily="34" charset="-128"/>
              </a:rPr>
              <a:t>enjeu</a:t>
            </a:r>
            <a:r>
              <a:rPr lang="en-US" altLang="fr-FR" sz="1600" b="1" dirty="0" smtClean="0">
                <a:ea typeface="ＭＳ Ｐゴシック" pitchFamily="34" charset="-128"/>
              </a:rPr>
              <a:t> </a:t>
            </a:r>
            <a:r>
              <a:rPr lang="en-US" altLang="fr-FR" sz="1600" b="1" dirty="0" err="1" smtClean="0">
                <a:ea typeface="ＭＳ Ｐゴシック" pitchFamily="34" charset="-128"/>
              </a:rPr>
              <a:t>majeur</a:t>
            </a:r>
            <a:r>
              <a:rPr lang="en-US" altLang="fr-FR" sz="1600" b="1" dirty="0" smtClean="0">
                <a:ea typeface="ＭＳ Ｐゴシック" pitchFamily="34" charset="-128"/>
              </a:rPr>
              <a:t> de </a:t>
            </a:r>
            <a:r>
              <a:rPr lang="en-US" altLang="fr-FR" sz="1600" b="1" dirty="0" err="1" smtClean="0">
                <a:ea typeface="ＭＳ Ｐゴシック" pitchFamily="34" charset="-128"/>
              </a:rPr>
              <a:t>compétitivité</a:t>
            </a:r>
            <a:endParaRPr lang="en-US" altLang="fr-FR" sz="1600" b="1" dirty="0" smtClean="0">
              <a:ea typeface="ＭＳ Ｐゴシック" pitchFamily="34" charset="-128"/>
            </a:endParaRPr>
          </a:p>
          <a:p>
            <a:pPr marL="770382" lvl="1" indent="-514350">
              <a:buFontTx/>
              <a:buAutoNum type="romanUcPeriod"/>
            </a:pPr>
            <a:r>
              <a:rPr lang="en-US" altLang="fr-FR" sz="1600" b="1" dirty="0" err="1" smtClean="0">
                <a:ea typeface="ＭＳ Ｐゴシック" pitchFamily="34" charset="-128"/>
              </a:rPr>
              <a:t>L’investissement</a:t>
            </a:r>
            <a:r>
              <a:rPr lang="en-US" altLang="fr-FR" sz="1600" b="1" dirty="0" smtClean="0">
                <a:ea typeface="ＭＳ Ｐゴシック" pitchFamily="34" charset="-128"/>
              </a:rPr>
              <a:t> </a:t>
            </a:r>
            <a:r>
              <a:rPr lang="en-US" altLang="fr-FR" sz="1600" b="1" dirty="0" err="1" smtClean="0">
                <a:ea typeface="ＭＳ Ｐゴシック" pitchFamily="34" charset="-128"/>
              </a:rPr>
              <a:t>privé</a:t>
            </a:r>
            <a:r>
              <a:rPr lang="en-US" altLang="fr-FR" sz="1600" b="1" dirty="0" smtClean="0">
                <a:ea typeface="ＭＳ Ｐゴシック" pitchFamily="34" charset="-128"/>
              </a:rPr>
              <a:t> et public </a:t>
            </a:r>
            <a:r>
              <a:rPr lang="en-US" altLang="fr-FR" sz="1600" b="1" dirty="0" err="1" smtClean="0">
                <a:ea typeface="ＭＳ Ｐゴシック" pitchFamily="34" charset="-128"/>
              </a:rPr>
              <a:t>en</a:t>
            </a:r>
            <a:r>
              <a:rPr lang="en-US" altLang="fr-FR" sz="1600" b="1" dirty="0" smtClean="0">
                <a:ea typeface="ＭＳ Ｐゴシック" pitchFamily="34" charset="-128"/>
              </a:rPr>
              <a:t> R&amp;D</a:t>
            </a:r>
          </a:p>
          <a:p>
            <a:pPr marL="770382" lvl="1" indent="-514350">
              <a:buFontTx/>
              <a:buAutoNum type="romanUcPeriod"/>
            </a:pPr>
            <a:r>
              <a:rPr lang="en-US" altLang="fr-FR" sz="1600" b="1" dirty="0" smtClean="0">
                <a:ea typeface="ＭＳ Ｐゴシック" pitchFamily="34" charset="-128"/>
              </a:rPr>
              <a:t>Le </a:t>
            </a:r>
            <a:r>
              <a:rPr lang="en-US" altLang="fr-FR" sz="1600" b="1" dirty="0" err="1" smtClean="0">
                <a:ea typeface="ＭＳ Ｐゴシック" pitchFamily="34" charset="-128"/>
              </a:rPr>
              <a:t>financement</a:t>
            </a:r>
            <a:r>
              <a:rPr lang="en-US" altLang="fr-FR" sz="1600" b="1" dirty="0" smtClean="0">
                <a:ea typeface="ＭＳ Ｐゴシック" pitchFamily="34" charset="-128"/>
              </a:rPr>
              <a:t> de </a:t>
            </a:r>
            <a:r>
              <a:rPr lang="en-US" altLang="fr-FR" sz="1600" b="1" dirty="0" err="1" smtClean="0">
                <a:ea typeface="ＭＳ Ｐゴシック" pitchFamily="34" charset="-128"/>
              </a:rPr>
              <a:t>l’innovation</a:t>
            </a:r>
            <a:endParaRPr lang="en-US" altLang="fr-FR" sz="1600" b="1" dirty="0" smtClean="0">
              <a:ea typeface="ＭＳ Ｐゴシック" pitchFamily="34" charset="-128"/>
            </a:endParaRPr>
          </a:p>
          <a:p>
            <a:pPr marL="770382" lvl="1" indent="-514350">
              <a:buFontTx/>
              <a:buAutoNum type="romanUcPeriod"/>
            </a:pPr>
            <a:r>
              <a:rPr lang="en-US" altLang="fr-FR" sz="1600" b="1" dirty="0" smtClean="0">
                <a:ea typeface="ＭＳ Ｐゴシック" pitchFamily="34" charset="-128"/>
              </a:rPr>
              <a:t>Innovation et </a:t>
            </a:r>
            <a:r>
              <a:rPr lang="en-US" altLang="fr-FR" sz="1600" b="1" dirty="0" err="1" smtClean="0">
                <a:ea typeface="ＭＳ Ｐゴシック" pitchFamily="34" charset="-128"/>
              </a:rPr>
              <a:t>entrepreneuriat</a:t>
            </a:r>
            <a:endParaRPr lang="en-US" altLang="fr-FR" sz="1600" b="1" dirty="0" smtClean="0">
              <a:ea typeface="ＭＳ Ｐゴシック" pitchFamily="34" charset="-128"/>
            </a:endParaRPr>
          </a:p>
          <a:p>
            <a:pPr marL="256032" lvl="1" indent="0">
              <a:buNone/>
            </a:pPr>
            <a:endParaRPr lang="en-US" altLang="fr-FR" sz="2000" b="1" dirty="0" smtClean="0">
              <a:ea typeface="ＭＳ Ｐゴシック" pitchFamily="34" charset="-128"/>
            </a:endParaRPr>
          </a:p>
          <a:p>
            <a:pPr marL="514350" indent="-514350">
              <a:buFontTx/>
              <a:buAutoNum type="romanUcPeriod"/>
            </a:pPr>
            <a:r>
              <a:rPr lang="en-US" altLang="fr-FR" sz="2000" b="1" dirty="0" smtClean="0">
                <a:ea typeface="ＭＳ Ｐゴシック" pitchFamily="34" charset="-128"/>
              </a:rPr>
              <a:t>La nouvelle </a:t>
            </a:r>
            <a:r>
              <a:rPr lang="en-US" altLang="fr-FR" sz="2000" b="1" dirty="0" err="1" smtClean="0">
                <a:ea typeface="ＭＳ Ｐゴシック" pitchFamily="34" charset="-128"/>
              </a:rPr>
              <a:t>donne</a:t>
            </a:r>
            <a:r>
              <a:rPr lang="en-US" altLang="fr-FR" sz="2000" b="1" dirty="0" smtClean="0">
                <a:ea typeface="ＭＳ Ｐゴシック" pitchFamily="34" charset="-128"/>
              </a:rPr>
              <a:t> pour </a:t>
            </a:r>
            <a:r>
              <a:rPr lang="en-US" altLang="fr-FR" sz="2000" b="1" dirty="0" err="1" smtClean="0">
                <a:ea typeface="ＭＳ Ｐゴシック" pitchFamily="34" charset="-128"/>
              </a:rPr>
              <a:t>l’innovation</a:t>
            </a:r>
            <a:r>
              <a:rPr lang="en-US" altLang="fr-FR" sz="2000" b="1" dirty="0" smtClean="0">
                <a:ea typeface="ＭＳ Ｐゴシック" pitchFamily="34" charset="-128"/>
              </a:rPr>
              <a:t> </a:t>
            </a:r>
            <a:r>
              <a:rPr lang="en-US" altLang="fr-FR" sz="2000" b="1" dirty="0" err="1" smtClean="0">
                <a:ea typeface="ＭＳ Ｐゴシック" pitchFamily="34" charset="-128"/>
              </a:rPr>
              <a:t>en</a:t>
            </a:r>
            <a:r>
              <a:rPr lang="en-US" altLang="fr-FR" sz="2000" b="1" dirty="0" smtClean="0">
                <a:ea typeface="ＭＳ Ｐゴシック" pitchFamily="34" charset="-128"/>
              </a:rPr>
              <a:t> France </a:t>
            </a:r>
          </a:p>
          <a:p>
            <a:pPr marL="770382" lvl="1" indent="-514350">
              <a:buFontTx/>
              <a:buAutoNum type="romanUcPeriod"/>
            </a:pPr>
            <a:r>
              <a:rPr lang="fr-FR" sz="1600" b="1" dirty="0" smtClean="0">
                <a:latin typeface="Insignia LT Std"/>
              </a:rPr>
              <a:t>Organiser </a:t>
            </a:r>
            <a:r>
              <a:rPr lang="fr-FR" sz="1600" b="1" dirty="0">
                <a:latin typeface="Insignia LT Std"/>
              </a:rPr>
              <a:t>et évaluer les politiques publiques en faveur de </a:t>
            </a:r>
            <a:r>
              <a:rPr lang="fr-FR" sz="1600" b="1" dirty="0" smtClean="0">
                <a:latin typeface="Insignia LT Std"/>
              </a:rPr>
              <a:t>l’innovation</a:t>
            </a:r>
          </a:p>
          <a:p>
            <a:pPr marL="770382" lvl="1" indent="-514350">
              <a:buFontTx/>
              <a:buAutoNum type="romanUcPeriod"/>
            </a:pPr>
            <a:r>
              <a:rPr lang="fr-FR" sz="1600" b="1" dirty="0" smtClean="0">
                <a:latin typeface="Insignia LT Std"/>
              </a:rPr>
              <a:t>Développer </a:t>
            </a:r>
            <a:r>
              <a:rPr lang="fr-FR" sz="1600" b="1" dirty="0">
                <a:latin typeface="Insignia LT Std"/>
              </a:rPr>
              <a:t>la culture de l’entrepreneuriat et de </a:t>
            </a:r>
            <a:r>
              <a:rPr lang="fr-FR" sz="1600" b="1" dirty="0" smtClean="0">
                <a:latin typeface="Insignia LT Std"/>
              </a:rPr>
              <a:t>l’innovation</a:t>
            </a:r>
          </a:p>
          <a:p>
            <a:pPr marL="770382" lvl="1" indent="-514350">
              <a:buFontTx/>
              <a:buAutoNum type="romanUcPeriod"/>
            </a:pPr>
            <a:r>
              <a:rPr lang="fr-FR" sz="1600" b="1" dirty="0" smtClean="0">
                <a:latin typeface="Insignia LT Std"/>
              </a:rPr>
              <a:t>Accroître </a:t>
            </a:r>
            <a:r>
              <a:rPr lang="fr-FR" sz="1600" b="1" dirty="0">
                <a:latin typeface="Insignia LT Std"/>
              </a:rPr>
              <a:t>l’impact économique de la recherche publique par le </a:t>
            </a:r>
            <a:r>
              <a:rPr lang="fr-FR" sz="1600" b="1" dirty="0" smtClean="0">
                <a:latin typeface="Insignia LT Std"/>
              </a:rPr>
              <a:t>transfert</a:t>
            </a:r>
          </a:p>
          <a:p>
            <a:pPr marL="770382" lvl="1" indent="-514350">
              <a:buFontTx/>
              <a:buAutoNum type="romanUcPeriod"/>
            </a:pPr>
            <a:r>
              <a:rPr lang="fr-FR" sz="1600" b="1" dirty="0" smtClean="0">
                <a:latin typeface="Insignia LT Std"/>
              </a:rPr>
              <a:t>Accompagner </a:t>
            </a:r>
            <a:r>
              <a:rPr lang="fr-FR" sz="1600" b="1" dirty="0">
                <a:latin typeface="Insignia LT Std"/>
              </a:rPr>
              <a:t>la croissance des entreprises par l’innovation</a:t>
            </a:r>
          </a:p>
          <a:p>
            <a:pPr marL="770382" lvl="1" indent="-514350">
              <a:buFontTx/>
              <a:buAutoNum type="romanUcPeriod"/>
            </a:pPr>
            <a:endParaRPr lang="en-US" altLang="fr-FR" sz="1600" b="1" dirty="0" smtClean="0">
              <a:ea typeface="ＭＳ Ｐゴシック" pitchFamily="34" charset="-128"/>
            </a:endParaRPr>
          </a:p>
          <a:p>
            <a:pPr marL="571500" indent="-571500">
              <a:buFont typeface="+mj-lt"/>
              <a:buAutoNum type="romanUcPeriod"/>
            </a:pPr>
            <a:r>
              <a:rPr lang="fr-FR" altLang="fr-FR" sz="2000" b="1" dirty="0" smtClean="0">
                <a:ea typeface="ＭＳ Ｐゴシック" pitchFamily="34" charset="-128"/>
              </a:rPr>
              <a:t>De premiers résultats</a:t>
            </a:r>
          </a:p>
          <a:p>
            <a:pPr marL="827532" lvl="1" indent="-571500">
              <a:buFont typeface="+mj-lt"/>
              <a:buAutoNum type="romanUcPeriod"/>
            </a:pPr>
            <a:r>
              <a:rPr lang="fr-FR" altLang="fr-FR" sz="1600" b="1" dirty="0" smtClean="0">
                <a:ea typeface="ＭＳ Ｐゴシック" pitchFamily="34" charset="-128"/>
              </a:rPr>
              <a:t>Les Business </a:t>
            </a:r>
            <a:r>
              <a:rPr lang="fr-FR" altLang="fr-FR" sz="1600" b="1" dirty="0" err="1" smtClean="0">
                <a:ea typeface="ＭＳ Ｐゴシック" pitchFamily="34" charset="-128"/>
              </a:rPr>
              <a:t>Angels</a:t>
            </a:r>
            <a:endParaRPr lang="fr-FR" altLang="fr-FR" sz="1600" b="1" dirty="0" smtClean="0">
              <a:ea typeface="ＭＳ Ｐゴシック" pitchFamily="34" charset="-128"/>
            </a:endParaRPr>
          </a:p>
          <a:p>
            <a:pPr marL="827532" lvl="1" indent="-571500">
              <a:buFont typeface="+mj-lt"/>
              <a:buAutoNum type="romanUcPeriod"/>
            </a:pPr>
            <a:r>
              <a:rPr lang="fr-FR" altLang="fr-FR" sz="1600" b="1" dirty="0" smtClean="0">
                <a:ea typeface="ＭＳ Ｐゴシック" pitchFamily="34" charset="-128"/>
              </a:rPr>
              <a:t>Le </a:t>
            </a:r>
            <a:r>
              <a:rPr lang="fr-FR" altLang="fr-FR" sz="1600" b="1" dirty="0" err="1" smtClean="0">
                <a:ea typeface="ＭＳ Ｐゴシック" pitchFamily="34" charset="-128"/>
              </a:rPr>
              <a:t>crowdfunding</a:t>
            </a:r>
            <a:endParaRPr lang="fr-FR" altLang="fr-FR" sz="1600" b="1" dirty="0" smtClean="0">
              <a:ea typeface="ＭＳ Ｐゴシック" pitchFamily="34" charset="-128"/>
            </a:endParaRPr>
          </a:p>
          <a:p>
            <a:pPr marL="827532" lvl="1" indent="-571500">
              <a:buFont typeface="+mj-lt"/>
              <a:buAutoNum type="romanUcPeriod"/>
            </a:pPr>
            <a:r>
              <a:rPr lang="fr-FR" sz="1600" b="1" dirty="0"/>
              <a:t>Une volonté d’agir, et une conjoncture qui </a:t>
            </a:r>
            <a:r>
              <a:rPr lang="fr-FR" sz="1600" b="1" dirty="0" smtClean="0"/>
              <a:t>s’améliore</a:t>
            </a:r>
          </a:p>
          <a:p>
            <a:pPr marL="827532" lvl="1" indent="-571500">
              <a:buFont typeface="+mj-lt"/>
              <a:buAutoNum type="romanUcPeriod"/>
            </a:pPr>
            <a:r>
              <a:rPr lang="fr-FR" altLang="fr-FR" sz="1600" b="1" dirty="0" smtClean="0">
                <a:ea typeface="ＭＳ Ｐゴシック" pitchFamily="34" charset="-128"/>
              </a:rPr>
              <a:t>La France</a:t>
            </a:r>
            <a:r>
              <a:rPr lang="fr-FR" sz="1600" b="1" dirty="0"/>
              <a:t> désormais en tête en Europe dans les créations à forte croissance, selon Deloitte</a:t>
            </a:r>
            <a:endParaRPr lang="fr-FR" altLang="fr-FR" sz="1600" b="1" dirty="0" smtClean="0">
              <a:ea typeface="ＭＳ Ｐゴシック" pitchFamily="34" charset="-128"/>
            </a:endParaRPr>
          </a:p>
          <a:p>
            <a:pPr marL="827532" lvl="1" indent="-571500">
              <a:buFont typeface="+mj-lt"/>
              <a:buAutoNum type="romanUcPeriod"/>
            </a:pPr>
            <a:endParaRPr lang="fr-FR" altLang="fr-FR" sz="1600" b="1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948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56583"/>
          </a:xfrm>
        </p:spPr>
        <p:txBody>
          <a:bodyPr>
            <a:normAutofit fontScale="77500" lnSpcReduction="20000"/>
          </a:bodyPr>
          <a:lstStyle/>
          <a:p>
            <a:endParaRPr lang="fr-FR" dirty="0" smtClean="0"/>
          </a:p>
          <a:p>
            <a:r>
              <a:rPr lang="fr-FR" dirty="0" smtClean="0"/>
              <a:t>Impulsion des assises de l’entrepreneuriat : avril 2013</a:t>
            </a:r>
          </a:p>
          <a:p>
            <a:r>
              <a:rPr lang="fr-FR" dirty="0" smtClean="0"/>
              <a:t>200 mesures : juillet 2013 </a:t>
            </a:r>
            <a:r>
              <a:rPr lang="fr-FR" dirty="0"/>
              <a:t>et dynamique de </a:t>
            </a:r>
            <a:r>
              <a:rPr lang="fr-FR" dirty="0">
                <a:hlinkClick r:id="rId2"/>
              </a:rPr>
              <a:t>http://www.faire-simple.gouv.fr</a:t>
            </a:r>
            <a:r>
              <a:rPr lang="fr-FR" dirty="0" smtClean="0">
                <a:hlinkClick r:id="rId2"/>
              </a:rPr>
              <a:t>/</a:t>
            </a:r>
            <a:r>
              <a:rPr lang="fr-FR" dirty="0" smtClean="0"/>
              <a:t> </a:t>
            </a:r>
          </a:p>
          <a:p>
            <a:r>
              <a:rPr lang="fr-FR" dirty="0" smtClean="0"/>
              <a:t>2/1/2014 : autorisation à légiférer par ordonnance</a:t>
            </a:r>
          </a:p>
          <a:p>
            <a:r>
              <a:rPr lang="fr-FR" dirty="0" smtClean="0"/>
              <a:t>50 mesures : avril 2014</a:t>
            </a:r>
          </a:p>
          <a:p>
            <a:r>
              <a:rPr lang="fr-FR" dirty="0"/>
              <a:t>Ordonnance n° 2014-699 du 26 juin 2014 portant simplification et adaptation du droit du </a:t>
            </a:r>
            <a:r>
              <a:rPr lang="fr-FR" dirty="0" smtClean="0"/>
              <a:t>travail</a:t>
            </a:r>
          </a:p>
          <a:p>
            <a:r>
              <a:rPr lang="fr-FR" dirty="0" smtClean="0"/>
              <a:t>12 novembre 2014 : « silence vaut accord »</a:t>
            </a:r>
          </a:p>
          <a:p>
            <a:r>
              <a:rPr lang="fr-FR" dirty="0" smtClean="0"/>
              <a:t>E-administration : France 1</a:t>
            </a:r>
            <a:r>
              <a:rPr lang="fr-FR" baseline="30000" dirty="0" smtClean="0"/>
              <a:t>ère</a:t>
            </a:r>
            <a:r>
              <a:rPr lang="fr-FR" dirty="0" smtClean="0"/>
              <a:t> européenne 2014 selon l’ONU, et 4</a:t>
            </a:r>
            <a:r>
              <a:rPr lang="fr-FR" baseline="30000" dirty="0" smtClean="0"/>
              <a:t>ème</a:t>
            </a:r>
            <a:r>
              <a:rPr lang="fr-FR" dirty="0" smtClean="0"/>
              <a:t> mondiale</a:t>
            </a:r>
          </a:p>
          <a:p>
            <a:r>
              <a:rPr lang="fr-FR" dirty="0"/>
              <a:t>Loi du 16 février 2015 </a:t>
            </a:r>
            <a:r>
              <a:rPr lang="fr-FR" dirty="0" smtClean="0"/>
              <a:t> : modernisation </a:t>
            </a:r>
            <a:r>
              <a:rPr lang="fr-FR" dirty="0"/>
              <a:t>et </a:t>
            </a:r>
            <a:r>
              <a:rPr lang="fr-FR" dirty="0" smtClean="0"/>
              <a:t>simplification </a:t>
            </a:r>
            <a:r>
              <a:rPr lang="fr-FR" dirty="0"/>
              <a:t>du droit et des procédures dans le domaine de la justice et des affaires </a:t>
            </a:r>
            <a:r>
              <a:rPr lang="fr-FR" dirty="0" smtClean="0"/>
              <a:t>intérieures</a:t>
            </a:r>
          </a:p>
          <a:p>
            <a:r>
              <a:rPr lang="fr-FR" dirty="0" smtClean="0"/>
              <a:t>19 février 2015 projet </a:t>
            </a:r>
            <a:r>
              <a:rPr lang="fr-FR" dirty="0"/>
              <a:t>de loi pour la croissance, l'activité et l'égalité des chances </a:t>
            </a:r>
            <a:r>
              <a:rPr lang="fr-FR" dirty="0" smtClean="0"/>
              <a:t>économiques, transmis au sénat </a:t>
            </a:r>
          </a:p>
          <a:p>
            <a:r>
              <a:rPr lang="fr-FR" dirty="0" smtClean="0"/>
              <a:t>Réforme du dialogue social en entreprise : projet de loi dont la présentation en conseil des ministre est prévue pour avril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D65C-B954-4885-8C42-5A4D3C7DD019}" type="slidenum">
              <a:rPr lang="fr-FR" smtClean="0"/>
              <a:t>20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II-2-5 Une dynamique de simplifications en cours, à poursuivre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747262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3812" r="3891" b="4366"/>
          <a:stretch>
            <a:fillRect/>
          </a:stretch>
        </p:blipFill>
        <p:spPr bwMode="auto">
          <a:xfrm>
            <a:off x="6169590" y="1772816"/>
            <a:ext cx="2938913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fiorapro.free.fr/images/logo_bpifran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901" y="1268760"/>
            <a:ext cx="2128292" cy="5760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-36512" y="1196752"/>
            <a:ext cx="6408712" cy="4968552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365760" lvl="2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altLang="fr-FR" sz="2000" dirty="0">
                <a:latin typeface="Insignia LT Std"/>
              </a:rPr>
              <a:t>D</a:t>
            </a:r>
            <a:r>
              <a:rPr lang="en-US" altLang="fr-FR" sz="2000" dirty="0" smtClean="0">
                <a:latin typeface="Insignia LT Std"/>
              </a:rPr>
              <a:t>es subventions et </a:t>
            </a:r>
            <a:r>
              <a:rPr lang="en-US" altLang="fr-FR" sz="2000" dirty="0" err="1" smtClean="0">
                <a:latin typeface="Insignia LT Std"/>
              </a:rPr>
              <a:t>prêts</a:t>
            </a:r>
            <a:r>
              <a:rPr lang="en-US" altLang="fr-FR" sz="2000" dirty="0" smtClean="0">
                <a:latin typeface="Insignia LT Std"/>
              </a:rPr>
              <a:t> </a:t>
            </a:r>
            <a:r>
              <a:rPr lang="en-US" altLang="fr-FR" sz="2000" dirty="0" err="1" smtClean="0">
                <a:latin typeface="Insignia LT Std"/>
              </a:rPr>
              <a:t>en</a:t>
            </a:r>
            <a:r>
              <a:rPr lang="en-US" altLang="fr-FR" sz="2000" dirty="0" smtClean="0">
                <a:latin typeface="Insignia LT Std"/>
              </a:rPr>
              <a:t> </a:t>
            </a:r>
            <a:r>
              <a:rPr lang="en-US" altLang="fr-FR" sz="2000" dirty="0" err="1" smtClean="0">
                <a:latin typeface="Insignia LT Std"/>
              </a:rPr>
              <a:t>faveur</a:t>
            </a:r>
            <a:r>
              <a:rPr lang="en-US" altLang="fr-FR" sz="2000" dirty="0" smtClean="0">
                <a:latin typeface="Insignia LT Std"/>
              </a:rPr>
              <a:t> de </a:t>
            </a:r>
            <a:r>
              <a:rPr lang="en-US" altLang="fr-FR" sz="2000" dirty="0" err="1" smtClean="0">
                <a:latin typeface="Insignia LT Std"/>
              </a:rPr>
              <a:t>l’innovation</a:t>
            </a:r>
            <a:r>
              <a:rPr lang="en-US" altLang="fr-FR" sz="2000" dirty="0" smtClean="0">
                <a:latin typeface="Insignia LT Std"/>
              </a:rPr>
              <a:t> et la R&amp;D : 1,1 </a:t>
            </a:r>
            <a:r>
              <a:rPr lang="en-US" altLang="fr-FR" sz="2000" dirty="0" err="1" smtClean="0">
                <a:latin typeface="Insignia LT Std"/>
              </a:rPr>
              <a:t>Md</a:t>
            </a:r>
            <a:r>
              <a:rPr lang="en-US" altLang="fr-FR" sz="2000" dirty="0" smtClean="0">
                <a:latin typeface="Insignia LT Std"/>
              </a:rPr>
              <a:t>€ </a:t>
            </a:r>
            <a:r>
              <a:rPr lang="en-US" altLang="fr-FR" sz="2000" dirty="0" err="1" smtClean="0">
                <a:latin typeface="Insignia LT Std"/>
              </a:rPr>
              <a:t>en</a:t>
            </a:r>
            <a:r>
              <a:rPr lang="en-US" altLang="fr-FR" sz="2000" dirty="0" smtClean="0">
                <a:latin typeface="Insignia LT Std"/>
              </a:rPr>
              <a:t> 2014</a:t>
            </a:r>
          </a:p>
          <a:p>
            <a:pPr marL="678942" lvl="3" indent="-285750" algn="just">
              <a:spcBef>
                <a:spcPts val="400"/>
              </a:spcBef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fr-FR" sz="1600" dirty="0" smtClean="0">
                <a:latin typeface="Insignia LT Std"/>
              </a:rPr>
              <a:t>Aides </a:t>
            </a:r>
            <a:r>
              <a:rPr lang="en-US" altLang="fr-FR" sz="1600" dirty="0" err="1" smtClean="0">
                <a:latin typeface="Insignia LT Std"/>
              </a:rPr>
              <a:t>individuelles</a:t>
            </a:r>
            <a:r>
              <a:rPr lang="en-US" altLang="fr-FR" sz="1600" dirty="0" smtClean="0">
                <a:latin typeface="Insignia LT Std"/>
              </a:rPr>
              <a:t> (428 M€)</a:t>
            </a:r>
          </a:p>
          <a:p>
            <a:pPr marL="678942" lvl="3" indent="-285750" algn="just">
              <a:spcBef>
                <a:spcPts val="400"/>
              </a:spcBef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fr-FR" sz="1600" dirty="0" err="1" smtClean="0">
                <a:latin typeface="Insignia LT Std"/>
              </a:rPr>
              <a:t>Prêts</a:t>
            </a:r>
            <a:r>
              <a:rPr lang="en-US" altLang="fr-FR" sz="1600" dirty="0" smtClean="0">
                <a:latin typeface="Insignia LT Std"/>
              </a:rPr>
              <a:t> </a:t>
            </a:r>
            <a:r>
              <a:rPr lang="en-US" altLang="fr-FR" sz="1600" dirty="0" err="1" smtClean="0">
                <a:latin typeface="Insignia LT Std"/>
              </a:rPr>
              <a:t>individuels</a:t>
            </a:r>
            <a:r>
              <a:rPr lang="en-US" altLang="fr-FR" sz="1600" dirty="0" smtClean="0">
                <a:latin typeface="Insignia LT Std"/>
              </a:rPr>
              <a:t> (202 M€)</a:t>
            </a:r>
            <a:endParaRPr lang="en-US" altLang="fr-FR" sz="1600" dirty="0">
              <a:latin typeface="Insignia LT Std"/>
            </a:endParaRPr>
          </a:p>
          <a:p>
            <a:pPr marL="678942" lvl="3" indent="-285750" algn="just">
              <a:spcBef>
                <a:spcPts val="400"/>
              </a:spcBef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fr-FR" sz="1600" dirty="0" err="1" smtClean="0">
                <a:latin typeface="Insignia LT Std"/>
              </a:rPr>
              <a:t>Programmes</a:t>
            </a:r>
            <a:r>
              <a:rPr lang="en-US" altLang="fr-FR" sz="1600" dirty="0" smtClean="0">
                <a:latin typeface="Insignia LT Std"/>
              </a:rPr>
              <a:t> </a:t>
            </a:r>
            <a:r>
              <a:rPr lang="en-US" altLang="fr-FR" sz="1600" dirty="0" err="1" smtClean="0">
                <a:latin typeface="Insignia LT Std"/>
              </a:rPr>
              <a:t>collaboratifs</a:t>
            </a:r>
            <a:r>
              <a:rPr lang="en-US" altLang="fr-FR" sz="1600" dirty="0" smtClean="0">
                <a:latin typeface="Insignia LT Std"/>
              </a:rPr>
              <a:t> (429 M€)</a:t>
            </a:r>
          </a:p>
          <a:p>
            <a:pPr algn="just"/>
            <a:r>
              <a:rPr lang="en-US" altLang="fr-FR" sz="2000" dirty="0" smtClean="0">
                <a:latin typeface="Insignia LT Std"/>
              </a:rPr>
              <a:t>Des </a:t>
            </a:r>
            <a:r>
              <a:rPr lang="en-US" altLang="fr-FR" sz="2000" dirty="0" err="1" smtClean="0">
                <a:latin typeface="Insignia LT Std"/>
              </a:rPr>
              <a:t>produits</a:t>
            </a:r>
            <a:r>
              <a:rPr lang="en-US" altLang="fr-FR" sz="2000" dirty="0" smtClean="0">
                <a:latin typeface="Insignia LT Std"/>
              </a:rPr>
              <a:t> </a:t>
            </a:r>
            <a:r>
              <a:rPr lang="en-US" altLang="fr-FR" sz="2000" dirty="0" err="1" smtClean="0">
                <a:latin typeface="Insignia LT Std"/>
              </a:rPr>
              <a:t>dédiés</a:t>
            </a:r>
            <a:r>
              <a:rPr lang="en-US" altLang="fr-FR" sz="2000" dirty="0" smtClean="0">
                <a:latin typeface="Insignia LT Std"/>
              </a:rPr>
              <a:t> aux start-up :</a:t>
            </a:r>
          </a:p>
          <a:p>
            <a:pPr marL="678942" lvl="3" indent="-285750" algn="just">
              <a:spcBef>
                <a:spcPts val="400"/>
              </a:spcBef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fr-FR" sz="1600" dirty="0" smtClean="0">
                <a:latin typeface="Insignia LT Std"/>
              </a:rPr>
              <a:t>Bourse French Tech : aides aux entrepreneurs </a:t>
            </a:r>
            <a:r>
              <a:rPr lang="en-US" altLang="fr-FR" sz="1600" dirty="0" err="1" smtClean="0">
                <a:latin typeface="Insignia LT Std"/>
              </a:rPr>
              <a:t>innovants</a:t>
            </a:r>
            <a:r>
              <a:rPr lang="en-US" altLang="fr-FR" sz="1600" dirty="0" smtClean="0">
                <a:latin typeface="Insignia LT Std"/>
              </a:rPr>
              <a:t> </a:t>
            </a:r>
            <a:r>
              <a:rPr lang="en-US" altLang="fr-FR" sz="1600" dirty="0" err="1" smtClean="0">
                <a:latin typeface="Insignia LT Std"/>
              </a:rPr>
              <a:t>jusqu’à</a:t>
            </a:r>
            <a:r>
              <a:rPr lang="en-US" altLang="fr-FR" sz="1600" dirty="0" smtClean="0">
                <a:latin typeface="Insignia LT Std"/>
              </a:rPr>
              <a:t> 30 000 €</a:t>
            </a:r>
          </a:p>
          <a:p>
            <a:pPr marL="678942" lvl="3" indent="-285750" algn="just">
              <a:spcBef>
                <a:spcPts val="400"/>
              </a:spcBef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fr-FR" sz="1600" dirty="0" err="1" smtClean="0">
                <a:latin typeface="Insignia LT Std"/>
              </a:rPr>
              <a:t>Prêts</a:t>
            </a:r>
            <a:r>
              <a:rPr lang="en-US" altLang="fr-FR" sz="1600" dirty="0" smtClean="0">
                <a:latin typeface="Insignia LT Std"/>
              </a:rPr>
              <a:t> </a:t>
            </a:r>
            <a:r>
              <a:rPr lang="en-US" altLang="fr-FR" sz="1600" dirty="0" err="1" smtClean="0">
                <a:latin typeface="Insignia LT Std"/>
              </a:rPr>
              <a:t>d’amorçage</a:t>
            </a:r>
            <a:r>
              <a:rPr lang="en-US" altLang="fr-FR" sz="1600" dirty="0" smtClean="0">
                <a:latin typeface="Insignia LT Std"/>
              </a:rPr>
              <a:t> : </a:t>
            </a:r>
            <a:r>
              <a:rPr lang="en-US" altLang="fr-FR" sz="1600" dirty="0" err="1" smtClean="0">
                <a:latin typeface="Insignia LT Std"/>
              </a:rPr>
              <a:t>renforcement</a:t>
            </a:r>
            <a:r>
              <a:rPr lang="en-US" altLang="fr-FR" sz="1600" dirty="0" smtClean="0">
                <a:latin typeface="Insignia LT Std"/>
              </a:rPr>
              <a:t> de la </a:t>
            </a:r>
            <a:r>
              <a:rPr lang="en-US" altLang="fr-FR" sz="1600" dirty="0" err="1" smtClean="0">
                <a:latin typeface="Insignia LT Std"/>
              </a:rPr>
              <a:t>trésorerie</a:t>
            </a:r>
            <a:r>
              <a:rPr lang="en-US" altLang="fr-FR" sz="1600" dirty="0" smtClean="0">
                <a:latin typeface="Insignia LT Std"/>
              </a:rPr>
              <a:t> des PME </a:t>
            </a:r>
            <a:r>
              <a:rPr lang="en-US" altLang="fr-FR" sz="1600" dirty="0" err="1" smtClean="0">
                <a:latin typeface="Insignia LT Std"/>
              </a:rPr>
              <a:t>en</a:t>
            </a:r>
            <a:r>
              <a:rPr lang="en-US" altLang="fr-FR" sz="1600" dirty="0" smtClean="0">
                <a:latin typeface="Insignia LT Std"/>
              </a:rPr>
              <a:t> phase de </a:t>
            </a:r>
            <a:r>
              <a:rPr lang="en-US" altLang="fr-FR" sz="1600" dirty="0" err="1" smtClean="0">
                <a:latin typeface="Insignia LT Std"/>
              </a:rPr>
              <a:t>levée</a:t>
            </a:r>
            <a:r>
              <a:rPr lang="en-US" altLang="fr-FR" sz="1600" dirty="0" smtClean="0">
                <a:latin typeface="Insignia LT Std"/>
              </a:rPr>
              <a:t> de </a:t>
            </a:r>
            <a:r>
              <a:rPr lang="en-US" altLang="fr-FR" sz="1600" dirty="0" err="1" smtClean="0">
                <a:latin typeface="Insignia LT Std"/>
              </a:rPr>
              <a:t>fonds</a:t>
            </a:r>
            <a:r>
              <a:rPr lang="en-US" altLang="fr-FR" sz="1600" dirty="0" smtClean="0">
                <a:latin typeface="Insignia LT Std"/>
              </a:rPr>
              <a:t> </a:t>
            </a:r>
            <a:endParaRPr lang="en-US" altLang="fr-FR" sz="1300" dirty="0" smtClean="0">
              <a:latin typeface="Insignia LT Std"/>
            </a:endParaRPr>
          </a:p>
          <a:p>
            <a:pPr algn="just"/>
            <a:r>
              <a:rPr lang="en-US" altLang="fr-FR" sz="2000" dirty="0" err="1" smtClean="0">
                <a:latin typeface="Insignia LT Std"/>
              </a:rPr>
              <a:t>Une</a:t>
            </a:r>
            <a:r>
              <a:rPr lang="en-US" altLang="fr-FR" sz="2000" dirty="0" smtClean="0">
                <a:latin typeface="Insignia LT Std"/>
              </a:rPr>
              <a:t> </a:t>
            </a:r>
            <a:r>
              <a:rPr lang="en-US" altLang="fr-FR" sz="2000" dirty="0" err="1" smtClean="0">
                <a:latin typeface="Insignia LT Std"/>
              </a:rPr>
              <a:t>offre</a:t>
            </a:r>
            <a:r>
              <a:rPr lang="en-US" altLang="fr-FR" sz="2000" dirty="0" smtClean="0">
                <a:latin typeface="Insignia LT Std"/>
              </a:rPr>
              <a:t> de </a:t>
            </a:r>
            <a:r>
              <a:rPr lang="en-US" altLang="fr-FR" sz="2000" dirty="0" err="1" smtClean="0">
                <a:latin typeface="Insignia LT Std"/>
              </a:rPr>
              <a:t>financements</a:t>
            </a:r>
            <a:r>
              <a:rPr lang="en-US" altLang="fr-FR" sz="2000" dirty="0" smtClean="0">
                <a:latin typeface="Insignia LT Std"/>
              </a:rPr>
              <a:t> </a:t>
            </a:r>
            <a:r>
              <a:rPr lang="en-US" altLang="fr-FR" sz="2000" dirty="0" err="1" smtClean="0">
                <a:latin typeface="Insignia LT Std"/>
              </a:rPr>
              <a:t>en</a:t>
            </a:r>
            <a:r>
              <a:rPr lang="en-US" altLang="fr-FR" sz="2000" dirty="0" smtClean="0">
                <a:latin typeface="Insignia LT Std"/>
              </a:rPr>
              <a:t> </a:t>
            </a:r>
            <a:r>
              <a:rPr lang="en-US" altLang="fr-FR" sz="2000" dirty="0" err="1" smtClean="0">
                <a:latin typeface="Insignia LT Std"/>
              </a:rPr>
              <a:t>fonds</a:t>
            </a:r>
            <a:r>
              <a:rPr lang="en-US" altLang="fr-FR" sz="2000" dirty="0" smtClean="0">
                <a:latin typeface="Insignia LT Std"/>
              </a:rPr>
              <a:t> </a:t>
            </a:r>
            <a:r>
              <a:rPr lang="en-US" altLang="fr-FR" sz="2000" dirty="0" err="1" smtClean="0">
                <a:latin typeface="Insignia LT Std"/>
              </a:rPr>
              <a:t>propres</a:t>
            </a:r>
            <a:r>
              <a:rPr lang="en-US" altLang="fr-FR" sz="2000" dirty="0" smtClean="0">
                <a:latin typeface="Insignia LT Std"/>
              </a:rPr>
              <a:t> :</a:t>
            </a:r>
          </a:p>
          <a:p>
            <a:pPr marL="678942" lvl="3" indent="-285750" algn="just">
              <a:spcBef>
                <a:spcPts val="400"/>
              </a:spcBef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fr-FR" sz="1600" dirty="0" err="1" smtClean="0">
                <a:latin typeface="Insignia LT Std"/>
              </a:rPr>
              <a:t>Fonds</a:t>
            </a:r>
            <a:r>
              <a:rPr lang="en-US" altLang="fr-FR" sz="1600" dirty="0" smtClean="0">
                <a:latin typeface="Insignia LT Std"/>
              </a:rPr>
              <a:t> national </a:t>
            </a:r>
            <a:r>
              <a:rPr lang="en-US" altLang="fr-FR" sz="1600" dirty="0" err="1" smtClean="0">
                <a:latin typeface="Insignia LT Std"/>
              </a:rPr>
              <a:t>d’amorçage</a:t>
            </a:r>
            <a:r>
              <a:rPr lang="en-US" altLang="fr-FR" sz="1600" dirty="0" smtClean="0">
                <a:latin typeface="Insignia LT Std"/>
              </a:rPr>
              <a:t> </a:t>
            </a:r>
          </a:p>
          <a:p>
            <a:pPr marL="678942" lvl="3" indent="-285750" algn="just">
              <a:spcBef>
                <a:spcPts val="400"/>
              </a:spcBef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fr-FR" sz="1600" dirty="0" err="1" smtClean="0">
                <a:latin typeface="Insignia LT Std"/>
              </a:rPr>
              <a:t>Ecotechnologies</a:t>
            </a:r>
            <a:r>
              <a:rPr lang="en-US" altLang="fr-FR" sz="1600" dirty="0" smtClean="0">
                <a:latin typeface="Insignia LT Std"/>
              </a:rPr>
              <a:t> </a:t>
            </a:r>
            <a:endParaRPr lang="en-US" altLang="fr-FR" sz="1600" dirty="0">
              <a:latin typeface="Insignia LT Std"/>
            </a:endParaRPr>
          </a:p>
          <a:p>
            <a:pPr marL="678942" lvl="3" indent="-285750" algn="just">
              <a:spcBef>
                <a:spcPts val="400"/>
              </a:spcBef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fr-FR" sz="1600" dirty="0" err="1" smtClean="0">
                <a:latin typeface="Insignia LT Std"/>
              </a:rPr>
              <a:t>Innobio</a:t>
            </a:r>
            <a:r>
              <a:rPr lang="en-US" altLang="fr-FR" sz="1600" dirty="0" smtClean="0">
                <a:latin typeface="Insignia LT Std"/>
              </a:rPr>
              <a:t> </a:t>
            </a:r>
            <a:endParaRPr lang="en-US" altLang="fr-FR" sz="1600" dirty="0">
              <a:latin typeface="Insignia LT Std"/>
            </a:endParaRPr>
          </a:p>
          <a:p>
            <a:pPr marL="678942" lvl="3" indent="-285750" algn="just">
              <a:spcBef>
                <a:spcPts val="400"/>
              </a:spcBef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GB" altLang="fr-FR" sz="1600" dirty="0" smtClean="0">
                <a:latin typeface="Insignia LT Std"/>
              </a:rPr>
              <a:t>Large Venture  </a:t>
            </a:r>
            <a:endParaRPr lang="en-US" altLang="fr-FR" sz="1600" b="1" dirty="0" smtClean="0">
              <a:latin typeface="Insignia LT Std"/>
            </a:endParaRPr>
          </a:p>
          <a:p>
            <a:pPr algn="just"/>
            <a:r>
              <a:rPr lang="en-US" altLang="fr-FR" sz="2000" dirty="0" err="1" smtClean="0">
                <a:latin typeface="Insignia LT Std"/>
              </a:rPr>
              <a:t>Bpifrance</a:t>
            </a:r>
            <a:r>
              <a:rPr lang="en-US" altLang="fr-FR" sz="2000" dirty="0" smtClean="0">
                <a:latin typeface="Insignia LT Std"/>
              </a:rPr>
              <a:t> </a:t>
            </a:r>
            <a:r>
              <a:rPr lang="en-US" altLang="fr-FR" sz="2000" dirty="0" err="1" smtClean="0">
                <a:latin typeface="Insignia LT Std"/>
              </a:rPr>
              <a:t>prend</a:t>
            </a:r>
            <a:r>
              <a:rPr lang="en-US" altLang="fr-FR" sz="2000" dirty="0" smtClean="0">
                <a:latin typeface="Insignia LT Std"/>
              </a:rPr>
              <a:t> des participations </a:t>
            </a:r>
            <a:r>
              <a:rPr lang="en-US" altLang="fr-FR" sz="2000" dirty="0" err="1" smtClean="0">
                <a:latin typeface="Insignia LT Std"/>
              </a:rPr>
              <a:t>dans</a:t>
            </a:r>
            <a:r>
              <a:rPr lang="en-US" altLang="fr-FR" sz="2000" dirty="0" smtClean="0">
                <a:latin typeface="Insignia LT Std"/>
              </a:rPr>
              <a:t> </a:t>
            </a:r>
            <a:r>
              <a:rPr lang="en-US" altLang="fr-FR" sz="2000" dirty="0" err="1" smtClean="0">
                <a:latin typeface="Insignia LT Std"/>
              </a:rPr>
              <a:t>l’écosystème</a:t>
            </a:r>
            <a:r>
              <a:rPr lang="en-US" altLang="fr-FR" sz="2000" dirty="0" smtClean="0">
                <a:latin typeface="Insignia LT Std"/>
              </a:rPr>
              <a:t> des </a:t>
            </a:r>
            <a:r>
              <a:rPr lang="en-US" altLang="fr-FR" sz="2000" dirty="0" err="1" smtClean="0">
                <a:latin typeface="Insignia LT Std"/>
              </a:rPr>
              <a:t>investisseurs</a:t>
            </a:r>
            <a:r>
              <a:rPr lang="en-US" altLang="fr-FR" sz="2000" dirty="0" smtClean="0">
                <a:latin typeface="Insignia LT Std"/>
              </a:rPr>
              <a:t> </a:t>
            </a:r>
            <a:r>
              <a:rPr lang="en-US" altLang="fr-FR" sz="2000" dirty="0" err="1" smtClean="0">
                <a:latin typeface="Insignia LT Std"/>
              </a:rPr>
              <a:t>français</a:t>
            </a:r>
            <a:endParaRPr lang="en-US" altLang="fr-FR" sz="2000" dirty="0" smtClean="0">
              <a:latin typeface="Insignia LT Std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D65C-B954-4885-8C42-5A4D3C7DD019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13184" y="44624"/>
            <a:ext cx="7715200" cy="1143000"/>
          </a:xfrm>
        </p:spPr>
        <p:txBody>
          <a:bodyPr>
            <a:noAutofit/>
          </a:bodyPr>
          <a:lstStyle/>
          <a:p>
            <a:r>
              <a:rPr lang="en-US" altLang="fr-FR" sz="2800" dirty="0" smtClean="0"/>
              <a:t>II- 3 </a:t>
            </a:r>
            <a:r>
              <a:rPr lang="en-US" altLang="fr-FR" sz="2800" dirty="0" err="1" smtClean="0"/>
              <a:t>Bpifrance</a:t>
            </a:r>
            <a:r>
              <a:rPr lang="en-US" altLang="fr-FR" sz="2800" dirty="0" smtClean="0"/>
              <a:t> : </a:t>
            </a:r>
            <a:r>
              <a:rPr lang="fr-FR" altLang="fr-FR" sz="2800" dirty="0" smtClean="0">
                <a:ea typeface="ＭＳ Ｐゴシック" pitchFamily="34" charset="-128"/>
              </a:rPr>
              <a:t>le </a:t>
            </a:r>
            <a:r>
              <a:rPr lang="fr-FR" altLang="fr-FR" sz="2800" dirty="0">
                <a:ea typeface="ＭＳ Ｐゴシック" pitchFamily="34" charset="-128"/>
              </a:rPr>
              <a:t>continuum du soutien public au financement de l’innovation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136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D65C-B954-4885-8C42-5A4D3C7DD019}" type="slidenum">
              <a:rPr lang="fr-FR" smtClean="0"/>
              <a:t>22</a:t>
            </a:fld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229580"/>
              </p:ext>
            </p:extLst>
          </p:nvPr>
        </p:nvGraphicFramePr>
        <p:xfrm>
          <a:off x="683568" y="980728"/>
          <a:ext cx="4608511" cy="1008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06857"/>
                <a:gridCol w="967218"/>
                <a:gridCol w="967218"/>
                <a:gridCol w="967218"/>
              </a:tblGrid>
              <a:tr h="461336">
                <a:tc>
                  <a:txBody>
                    <a:bodyPr/>
                    <a:lstStyle/>
                    <a:p>
                      <a:endParaRPr lang="en-GB" sz="1400" dirty="0">
                        <a:latin typeface="Arial (En-têtes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ct val="0"/>
                        </a:spcBef>
                      </a:pPr>
                      <a:r>
                        <a:rPr lang="en-GB" sz="1200" b="1" i="1" kern="1200" dirty="0" smtClean="0">
                          <a:solidFill>
                            <a:srgbClr val="003366"/>
                          </a:solidFill>
                          <a:latin typeface="Arial" charset="0"/>
                          <a:ea typeface="MS PGothic" pitchFamily="34" charset="-128"/>
                          <a:cs typeface="+mn-cs"/>
                        </a:rPr>
                        <a:t>France</a:t>
                      </a:r>
                      <a:endParaRPr lang="en-GB" sz="1200" b="1" i="1" kern="1200" dirty="0">
                        <a:solidFill>
                          <a:srgbClr val="003366"/>
                        </a:solidFill>
                        <a:latin typeface="Arial" charset="0"/>
                        <a:ea typeface="MS PGothic" pitchFamily="34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 (En-têtes)"/>
                        </a:rPr>
                        <a:t>Germany</a:t>
                      </a:r>
                      <a:endParaRPr lang="en-GB" sz="1400" dirty="0">
                        <a:latin typeface="Arial (En-têtes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 (En-têtes)"/>
                        </a:rPr>
                        <a:t>UK</a:t>
                      </a:r>
                      <a:endParaRPr lang="en-GB" sz="1400" dirty="0">
                        <a:latin typeface="Arial (En-têtes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776">
                <a:tc>
                  <a:txBody>
                    <a:bodyPr/>
                    <a:lstStyle/>
                    <a:p>
                      <a:r>
                        <a:rPr lang="en-GB" sz="1400" dirty="0" err="1" smtClean="0">
                          <a:latin typeface="Arial (En-têtes)"/>
                        </a:rPr>
                        <a:t>Nombre</a:t>
                      </a:r>
                      <a:r>
                        <a:rPr lang="en-GB" sz="1400" dirty="0" smtClean="0">
                          <a:latin typeface="Arial (En-têtes)"/>
                        </a:rPr>
                        <a:t> de </a:t>
                      </a:r>
                      <a:r>
                        <a:rPr lang="en-GB" sz="1400" i="1" dirty="0" smtClean="0">
                          <a:latin typeface="Arial (En-têtes)"/>
                        </a:rPr>
                        <a:t>business angels</a:t>
                      </a:r>
                      <a:endParaRPr lang="en-GB" sz="1400" i="1" dirty="0">
                        <a:latin typeface="Arial (En-têtes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ct val="0"/>
                        </a:spcBef>
                      </a:pPr>
                      <a:r>
                        <a:rPr lang="en-GB" sz="1200" b="1" i="1" kern="1200" dirty="0" smtClean="0">
                          <a:solidFill>
                            <a:srgbClr val="003366"/>
                          </a:solidFill>
                          <a:latin typeface="Arial" charset="0"/>
                          <a:ea typeface="MS PGothic" pitchFamily="34" charset="-128"/>
                          <a:cs typeface="+mn-cs"/>
                        </a:rPr>
                        <a:t>8,000 en 2012</a:t>
                      </a:r>
                      <a:endParaRPr lang="en-GB" sz="1200" b="1" i="1" kern="1200" dirty="0">
                        <a:solidFill>
                          <a:srgbClr val="003366"/>
                        </a:solidFill>
                        <a:latin typeface="Arial" charset="0"/>
                        <a:ea typeface="MS PGothic" pitchFamily="34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 (En-têtes)"/>
                        </a:rPr>
                        <a:t>5,000 to</a:t>
                      </a:r>
                      <a:r>
                        <a:rPr lang="en-GB" sz="1400" baseline="0" dirty="0" smtClean="0">
                          <a:latin typeface="Arial (En-têtes)"/>
                        </a:rPr>
                        <a:t> 10,000</a:t>
                      </a:r>
                      <a:endParaRPr lang="en-GB" sz="1400" dirty="0">
                        <a:latin typeface="Arial (En-têtes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 (En-têtes)"/>
                        </a:rPr>
                        <a:t>25,000 (*)</a:t>
                      </a:r>
                      <a:endParaRPr lang="en-GB" sz="1400" dirty="0">
                        <a:latin typeface="Arial (En-têtes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453611"/>
              </p:ext>
            </p:extLst>
          </p:nvPr>
        </p:nvGraphicFramePr>
        <p:xfrm>
          <a:off x="5724128" y="980728"/>
          <a:ext cx="3024336" cy="21016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0428"/>
                <a:gridCol w="1093908"/>
              </a:tblGrid>
              <a:tr h="461336">
                <a:tc>
                  <a:txBody>
                    <a:bodyPr/>
                    <a:lstStyle/>
                    <a:p>
                      <a:endParaRPr lang="en-GB" sz="1400" dirty="0">
                        <a:latin typeface="Arial (En-têtes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 (En-têtes)"/>
                        </a:rPr>
                        <a:t>USA</a:t>
                      </a:r>
                      <a:endParaRPr lang="en-GB" sz="1400" dirty="0">
                        <a:latin typeface="Arial (En-têtes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776">
                <a:tc>
                  <a:txBody>
                    <a:bodyPr/>
                    <a:lstStyle/>
                    <a:p>
                      <a:r>
                        <a:rPr lang="en-GB" sz="1400" dirty="0" err="1" smtClean="0">
                          <a:latin typeface="Arial (En-têtes)"/>
                        </a:rPr>
                        <a:t>Nombre</a:t>
                      </a:r>
                      <a:r>
                        <a:rPr lang="en-GB" sz="1400" dirty="0" smtClean="0">
                          <a:latin typeface="Arial (En-têtes)"/>
                        </a:rPr>
                        <a:t> de </a:t>
                      </a:r>
                      <a:r>
                        <a:rPr lang="en-GB" sz="1400" i="1" dirty="0" smtClean="0">
                          <a:latin typeface="Arial (En-têtes)"/>
                        </a:rPr>
                        <a:t>business angels</a:t>
                      </a:r>
                      <a:endParaRPr lang="en-GB" sz="1400" i="1" dirty="0">
                        <a:latin typeface="Arial (En-têtes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 (En-têtes)"/>
                        </a:rPr>
                        <a:t>265,400</a:t>
                      </a:r>
                      <a:endParaRPr lang="en-GB" sz="1400" dirty="0">
                        <a:latin typeface="Arial (En-têtes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6776">
                <a:tc>
                  <a:txBody>
                    <a:bodyPr/>
                    <a:lstStyle/>
                    <a:p>
                      <a:r>
                        <a:rPr lang="en-GB" sz="1400" dirty="0" err="1" smtClean="0">
                          <a:latin typeface="Arial (En-têtes)"/>
                        </a:rPr>
                        <a:t>Nombre</a:t>
                      </a:r>
                      <a:r>
                        <a:rPr lang="en-GB" sz="1400" baseline="0" dirty="0" smtClean="0">
                          <a:latin typeface="Arial (En-têtes)"/>
                        </a:rPr>
                        <a:t> </a:t>
                      </a:r>
                      <a:r>
                        <a:rPr lang="en-GB" sz="1400" baseline="0" dirty="0" err="1" smtClean="0">
                          <a:latin typeface="Arial (En-têtes)"/>
                        </a:rPr>
                        <a:t>d’entreprises</a:t>
                      </a:r>
                      <a:r>
                        <a:rPr lang="en-GB" sz="1400" baseline="0" dirty="0" smtClean="0">
                          <a:latin typeface="Arial (En-têtes)"/>
                        </a:rPr>
                        <a:t> </a:t>
                      </a:r>
                      <a:r>
                        <a:rPr lang="en-GB" sz="1400" baseline="0" dirty="0" err="1" smtClean="0">
                          <a:latin typeface="Arial (En-têtes)"/>
                        </a:rPr>
                        <a:t>soutenues</a:t>
                      </a:r>
                      <a:endParaRPr lang="en-GB" sz="1400" dirty="0">
                        <a:latin typeface="Arial (En-têtes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 (En-têtes)"/>
                        </a:rPr>
                        <a:t>61,900</a:t>
                      </a:r>
                      <a:endParaRPr lang="en-GB" sz="1400" dirty="0">
                        <a:latin typeface="Arial (En-têtes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6776">
                <a:tc>
                  <a:txBody>
                    <a:bodyPr/>
                    <a:lstStyle/>
                    <a:p>
                      <a:r>
                        <a:rPr lang="en-GB" sz="1400" dirty="0" err="1" smtClean="0">
                          <a:latin typeface="Arial (En-têtes)"/>
                        </a:rPr>
                        <a:t>Montant</a:t>
                      </a:r>
                      <a:endParaRPr lang="en-GB" sz="1400" dirty="0">
                        <a:latin typeface="Arial (En-têtes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 (En-têtes)"/>
                        </a:rPr>
                        <a:t>$ 20.1bn</a:t>
                      </a:r>
                    </a:p>
                    <a:p>
                      <a:r>
                        <a:rPr lang="en-GB" sz="1400" dirty="0" smtClean="0">
                          <a:latin typeface="Arial (En-têtes)"/>
                        </a:rPr>
                        <a:t>(€ 15.9bn)</a:t>
                      </a:r>
                      <a:endParaRPr lang="en-GB" sz="1400" dirty="0">
                        <a:latin typeface="Arial (En-têtes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Espace réservé du contenu 4"/>
          <p:cNvSpPr txBox="1">
            <a:spLocks/>
          </p:cNvSpPr>
          <p:nvPr/>
        </p:nvSpPr>
        <p:spPr>
          <a:xfrm>
            <a:off x="5652120" y="3068960"/>
            <a:ext cx="3168352" cy="6480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b="0" kern="1200">
                <a:solidFill>
                  <a:schemeClr val="tx1"/>
                </a:solidFill>
                <a:latin typeface="Insignia LT Std" pitchFamily="34" charset="0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Frutiger LT Std 45 Light" pitchFamily="34" charset="0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Frutiger LT Std 47 Light Cn" pitchFamily="34" charset="0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r">
              <a:spcBef>
                <a:spcPct val="0"/>
              </a:spcBef>
              <a:buFont typeface="Wingdings 3"/>
              <a:buNone/>
            </a:pPr>
            <a:r>
              <a:rPr lang="en-GB" sz="1000" b="1" i="1" dirty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Source : </a:t>
            </a:r>
            <a:r>
              <a:rPr lang="en-GB" sz="1000" b="1" i="1" dirty="0" err="1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Center</a:t>
            </a:r>
            <a:r>
              <a:rPr lang="en-GB" sz="1000" b="1" i="1" dirty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 for Venture Research, New Hampshire University</a:t>
            </a:r>
          </a:p>
        </p:txBody>
      </p:sp>
      <p:sp>
        <p:nvSpPr>
          <p:cNvPr id="14" name="Espace réservé du contenu 4"/>
          <p:cNvSpPr txBox="1">
            <a:spLocks/>
          </p:cNvSpPr>
          <p:nvPr/>
        </p:nvSpPr>
        <p:spPr>
          <a:xfrm>
            <a:off x="683568" y="1988840"/>
            <a:ext cx="4680520" cy="504056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b="0" kern="1200">
                <a:solidFill>
                  <a:schemeClr val="tx1"/>
                </a:solidFill>
                <a:latin typeface="Insignia LT Std" pitchFamily="34" charset="0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Frutiger LT Std 45 Light" pitchFamily="34" charset="0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Frutiger LT Std 47 Light Cn" pitchFamily="34" charset="0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r">
              <a:spcBef>
                <a:spcPct val="0"/>
              </a:spcBef>
              <a:buNone/>
            </a:pPr>
            <a:r>
              <a:rPr lang="en-GB" sz="1000" b="1" i="1" dirty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Source : </a:t>
            </a:r>
            <a:r>
              <a:rPr lang="en-GB" sz="1000" b="1" i="1" dirty="0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Evaluation </a:t>
            </a:r>
            <a:r>
              <a:rPr lang="en-GB" sz="1000" b="1" i="1" dirty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of EU Member State Business Angel Markets and </a:t>
            </a:r>
            <a:r>
              <a:rPr lang="en-GB" sz="1000" b="1" i="1" dirty="0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Policies, </a:t>
            </a:r>
            <a:r>
              <a:rPr lang="en-GB" sz="1000" b="1" i="1" dirty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European Commission, </a:t>
            </a:r>
            <a:r>
              <a:rPr lang="en-GB" sz="1000" b="1" i="1" dirty="0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2012</a:t>
            </a:r>
            <a:endParaRPr lang="en-GB" sz="1200" b="1" i="1" dirty="0">
              <a:solidFill>
                <a:srgbClr val="003366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1" name="Titre 3"/>
          <p:cNvSpPr>
            <a:spLocks noGrp="1"/>
          </p:cNvSpPr>
          <p:nvPr>
            <p:ph type="title"/>
          </p:nvPr>
        </p:nvSpPr>
        <p:spPr>
          <a:xfrm>
            <a:off x="395536" y="-18256"/>
            <a:ext cx="8496944" cy="11430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III  </a:t>
            </a:r>
            <a:r>
              <a:rPr lang="en-GB" sz="2800" dirty="0" err="1" smtClean="0"/>
              <a:t>Quelques</a:t>
            </a:r>
            <a:r>
              <a:rPr lang="en-GB" sz="2800" dirty="0" smtClean="0"/>
              <a:t> </a:t>
            </a:r>
            <a:r>
              <a:rPr lang="en-GB" sz="2800" dirty="0" err="1" smtClean="0"/>
              <a:t>résultats</a:t>
            </a:r>
            <a:r>
              <a:rPr lang="en-GB" sz="2800" dirty="0" smtClean="0"/>
              <a:t> : III-1 Les </a:t>
            </a:r>
            <a:r>
              <a:rPr lang="en-GB" sz="2800" i="1" dirty="0" smtClean="0"/>
              <a:t>business </a:t>
            </a:r>
            <a:r>
              <a:rPr lang="en-GB" sz="2800" i="1" dirty="0"/>
              <a:t>a</a:t>
            </a:r>
            <a:r>
              <a:rPr lang="en-GB" sz="2800" i="1" dirty="0" smtClean="0"/>
              <a:t>ngels</a:t>
            </a:r>
            <a:endParaRPr lang="en-GB" sz="2800" i="1" dirty="0"/>
          </a:p>
        </p:txBody>
      </p:sp>
      <p:sp>
        <p:nvSpPr>
          <p:cNvPr id="15" name="Espace réservé du contenu 1"/>
          <p:cNvSpPr>
            <a:spLocks noGrp="1"/>
          </p:cNvSpPr>
          <p:nvPr>
            <p:ph idx="1"/>
          </p:nvPr>
        </p:nvSpPr>
        <p:spPr>
          <a:xfrm>
            <a:off x="179512" y="2708920"/>
            <a:ext cx="8291264" cy="4454740"/>
          </a:xfrm>
        </p:spPr>
        <p:txBody>
          <a:bodyPr>
            <a:normAutofit/>
          </a:bodyPr>
          <a:lstStyle/>
          <a:p>
            <a:r>
              <a:rPr lang="en-GB" sz="2000" dirty="0" err="1" smtClean="0">
                <a:latin typeface="Insignia LT Std"/>
              </a:rPr>
              <a:t>Montants</a:t>
            </a:r>
            <a:r>
              <a:rPr lang="en-GB" sz="2000" dirty="0" smtClean="0">
                <a:latin typeface="Insignia LT Std"/>
              </a:rPr>
              <a:t> </a:t>
            </a:r>
            <a:r>
              <a:rPr lang="en-GB" sz="2000" dirty="0" err="1" smtClean="0">
                <a:latin typeface="Insignia LT Std"/>
              </a:rPr>
              <a:t>investis</a:t>
            </a:r>
            <a:r>
              <a:rPr lang="en-GB" sz="2000" dirty="0" smtClean="0">
                <a:latin typeface="Insignia LT Std"/>
              </a:rPr>
              <a:t> par </a:t>
            </a:r>
            <a:r>
              <a:rPr lang="en-GB" sz="2000" i="1" dirty="0" smtClean="0">
                <a:latin typeface="Insignia LT Std"/>
              </a:rPr>
              <a:t>business ange</a:t>
            </a:r>
            <a:r>
              <a:rPr lang="en-GB" sz="2000" dirty="0" smtClean="0">
                <a:latin typeface="Insignia LT Std"/>
              </a:rPr>
              <a:t>l : </a:t>
            </a:r>
            <a:endParaRPr lang="en-GB" sz="2000" b="1" dirty="0">
              <a:latin typeface="Insignia LT Std"/>
            </a:endParaRPr>
          </a:p>
          <a:p>
            <a:pPr lvl="1"/>
            <a:r>
              <a:rPr lang="en-GB" sz="1600" dirty="0">
                <a:latin typeface="Insignia LT Std"/>
              </a:rPr>
              <a:t>France : </a:t>
            </a:r>
            <a:r>
              <a:rPr lang="en-GB" sz="1600" dirty="0" smtClean="0">
                <a:latin typeface="Insignia LT Std"/>
              </a:rPr>
              <a:t>114 000 €</a:t>
            </a:r>
            <a:endParaRPr lang="en-GB" sz="1000" b="1" i="1" dirty="0">
              <a:solidFill>
                <a:srgbClr val="003366"/>
              </a:solidFill>
              <a:latin typeface="Insignia LT Std"/>
              <a:ea typeface="MS PGothic" pitchFamily="34" charset="-128"/>
            </a:endParaRPr>
          </a:p>
          <a:p>
            <a:pPr lvl="1"/>
            <a:r>
              <a:rPr lang="en-GB" sz="1600" dirty="0">
                <a:latin typeface="Insignia LT Std"/>
              </a:rPr>
              <a:t>USA : </a:t>
            </a:r>
            <a:r>
              <a:rPr lang="en-GB" sz="1600" dirty="0" smtClean="0">
                <a:latin typeface="Insignia LT Std"/>
              </a:rPr>
              <a:t>400 000 $ </a:t>
            </a:r>
            <a:r>
              <a:rPr lang="en-GB" sz="1600" dirty="0">
                <a:latin typeface="Insignia LT Std"/>
              </a:rPr>
              <a:t>(</a:t>
            </a:r>
            <a:r>
              <a:rPr lang="en-GB" sz="1600" dirty="0" smtClean="0">
                <a:latin typeface="Insignia LT Std"/>
              </a:rPr>
              <a:t>≈ 315,000 €)</a:t>
            </a:r>
            <a:endParaRPr lang="en-GB" sz="1600" dirty="0">
              <a:latin typeface="Insignia LT Std"/>
            </a:endParaRPr>
          </a:p>
          <a:p>
            <a:pPr algn="just"/>
            <a:r>
              <a:rPr lang="en-GB" sz="2000" dirty="0" smtClean="0">
                <a:latin typeface="Insignia LT Std"/>
              </a:rPr>
              <a:t>Un </a:t>
            </a:r>
            <a:r>
              <a:rPr lang="en-GB" sz="2000" dirty="0" err="1" smtClean="0">
                <a:latin typeface="Insignia LT Std"/>
              </a:rPr>
              <a:t>réseau</a:t>
            </a:r>
            <a:r>
              <a:rPr lang="en-GB" sz="2000" dirty="0" smtClean="0">
                <a:latin typeface="Insignia LT Std"/>
              </a:rPr>
              <a:t> national </a:t>
            </a:r>
            <a:r>
              <a:rPr lang="en-GB" sz="2000" dirty="0" err="1" smtClean="0">
                <a:latin typeface="Insignia LT Std"/>
              </a:rPr>
              <a:t>fédérant</a:t>
            </a:r>
            <a:r>
              <a:rPr lang="en-GB" sz="2000" dirty="0" smtClean="0">
                <a:latin typeface="Insignia LT Std"/>
              </a:rPr>
              <a:t> des associations de </a:t>
            </a:r>
            <a:r>
              <a:rPr lang="en-GB" sz="2000" i="1" dirty="0" smtClean="0">
                <a:latin typeface="Insignia LT Std"/>
              </a:rPr>
              <a:t>business angels </a:t>
            </a:r>
            <a:r>
              <a:rPr lang="en-GB" sz="2000" dirty="0" smtClean="0">
                <a:latin typeface="Insignia LT Std"/>
              </a:rPr>
              <a:t>: France Angels ; et de </a:t>
            </a:r>
            <a:r>
              <a:rPr lang="en-GB" sz="2000" dirty="0" err="1" smtClean="0">
                <a:latin typeface="Insignia LT Std"/>
              </a:rPr>
              <a:t>nombreux</a:t>
            </a:r>
            <a:r>
              <a:rPr lang="en-GB" sz="2000" dirty="0" smtClean="0">
                <a:latin typeface="Insignia LT Std"/>
              </a:rPr>
              <a:t> </a:t>
            </a:r>
            <a:r>
              <a:rPr lang="en-GB" sz="2000" dirty="0" err="1" smtClean="0">
                <a:latin typeface="Insignia LT Std"/>
              </a:rPr>
              <a:t>réseaux</a:t>
            </a:r>
            <a:r>
              <a:rPr lang="en-GB" sz="2000" dirty="0" smtClean="0">
                <a:latin typeface="Insignia LT Std"/>
              </a:rPr>
              <a:t> </a:t>
            </a:r>
            <a:r>
              <a:rPr lang="en-GB" sz="2000" dirty="0" err="1" smtClean="0">
                <a:latin typeface="Insignia LT Std"/>
              </a:rPr>
              <a:t>dynamiques</a:t>
            </a:r>
            <a:r>
              <a:rPr lang="en-GB" sz="2000" dirty="0" smtClean="0">
                <a:latin typeface="Insignia LT Std"/>
              </a:rPr>
              <a:t>. </a:t>
            </a:r>
          </a:p>
          <a:p>
            <a:pPr algn="just"/>
            <a:r>
              <a:rPr lang="en-GB" sz="2000" dirty="0" err="1" smtClean="0">
                <a:latin typeface="Insignia LT Std"/>
              </a:rPr>
              <a:t>L’émergence</a:t>
            </a:r>
            <a:r>
              <a:rPr lang="en-GB" sz="2000" dirty="0" smtClean="0">
                <a:latin typeface="Insignia LT Std"/>
              </a:rPr>
              <a:t> de </a:t>
            </a:r>
            <a:r>
              <a:rPr lang="en-GB" sz="2000" dirty="0" err="1" smtClean="0">
                <a:latin typeface="Insignia LT Std"/>
              </a:rPr>
              <a:t>réseaux</a:t>
            </a:r>
            <a:r>
              <a:rPr lang="en-GB" sz="2000" dirty="0" smtClean="0">
                <a:latin typeface="Insignia LT Std"/>
              </a:rPr>
              <a:t> de femmes entrepreneurs et femmes BA.</a:t>
            </a:r>
          </a:p>
          <a:p>
            <a:pPr algn="just"/>
            <a:r>
              <a:rPr lang="en-GB" sz="2000" dirty="0" err="1" smtClean="0">
                <a:latin typeface="Insignia LT Std"/>
              </a:rPr>
              <a:t>Une</a:t>
            </a:r>
            <a:r>
              <a:rPr lang="en-GB" sz="2000" dirty="0" smtClean="0">
                <a:latin typeface="Insignia LT Std"/>
              </a:rPr>
              <a:t> multiplication par 10 en 15 </a:t>
            </a:r>
            <a:r>
              <a:rPr lang="en-GB" sz="2000" dirty="0" err="1" smtClean="0">
                <a:latin typeface="Insignia LT Std"/>
              </a:rPr>
              <a:t>ans</a:t>
            </a:r>
            <a:r>
              <a:rPr lang="en-GB" sz="2000" dirty="0" smtClean="0">
                <a:latin typeface="Insignia LT Std"/>
              </a:rPr>
              <a:t> (</a:t>
            </a:r>
            <a:r>
              <a:rPr lang="en-GB" sz="2000" dirty="0" err="1" smtClean="0">
                <a:latin typeface="Insignia LT Std"/>
              </a:rPr>
              <a:t>objectif</a:t>
            </a:r>
            <a:r>
              <a:rPr lang="en-GB" sz="2000" dirty="0" smtClean="0">
                <a:latin typeface="Insignia LT Std"/>
              </a:rPr>
              <a:t> ~10000 en 2015) </a:t>
            </a:r>
          </a:p>
          <a:p>
            <a:pPr algn="just"/>
            <a:r>
              <a:rPr lang="en-GB" sz="2000" dirty="0" smtClean="0">
                <a:latin typeface="Insignia LT Std"/>
              </a:rPr>
              <a:t>Des </a:t>
            </a:r>
            <a:r>
              <a:rPr lang="en-GB" sz="2000" dirty="0" err="1" smtClean="0">
                <a:latin typeface="Insignia LT Std"/>
              </a:rPr>
              <a:t>incitations</a:t>
            </a:r>
            <a:r>
              <a:rPr lang="en-GB" sz="2000" dirty="0" smtClean="0">
                <a:latin typeface="Insignia LT Std"/>
              </a:rPr>
              <a:t> </a:t>
            </a:r>
            <a:r>
              <a:rPr lang="en-GB" sz="2000" dirty="0" err="1" smtClean="0">
                <a:latin typeface="Insignia LT Std"/>
              </a:rPr>
              <a:t>fiscales</a:t>
            </a:r>
            <a:r>
              <a:rPr lang="en-GB" sz="2000" dirty="0" smtClean="0">
                <a:latin typeface="Insignia LT Std"/>
              </a:rPr>
              <a:t> :</a:t>
            </a:r>
          </a:p>
          <a:p>
            <a:pPr lvl="1" algn="just"/>
            <a:r>
              <a:rPr lang="en-GB" sz="1600" dirty="0" err="1" smtClean="0">
                <a:latin typeface="Insignia LT Std"/>
              </a:rPr>
              <a:t>Exonération</a:t>
            </a:r>
            <a:r>
              <a:rPr lang="en-GB" sz="1600" dirty="0" smtClean="0">
                <a:latin typeface="Insignia LT Std"/>
              </a:rPr>
              <a:t> </a:t>
            </a:r>
            <a:r>
              <a:rPr lang="en-GB" sz="1600" dirty="0" err="1" smtClean="0">
                <a:latin typeface="Insignia LT Std"/>
              </a:rPr>
              <a:t>d’impôt</a:t>
            </a:r>
            <a:r>
              <a:rPr lang="en-GB" sz="1600" dirty="0" smtClean="0">
                <a:latin typeface="Insignia LT Std"/>
              </a:rPr>
              <a:t> </a:t>
            </a:r>
            <a:r>
              <a:rPr lang="en-GB" sz="1600" dirty="0" err="1" smtClean="0">
                <a:latin typeface="Insignia LT Std"/>
              </a:rPr>
              <a:t>sur</a:t>
            </a:r>
            <a:r>
              <a:rPr lang="en-GB" sz="1600" dirty="0" smtClean="0">
                <a:latin typeface="Insignia LT Std"/>
              </a:rPr>
              <a:t> le </a:t>
            </a:r>
            <a:r>
              <a:rPr lang="en-GB" sz="1600" dirty="0" err="1" smtClean="0">
                <a:latin typeface="Insignia LT Std"/>
              </a:rPr>
              <a:t>revenu</a:t>
            </a:r>
            <a:r>
              <a:rPr lang="en-GB" sz="1600" dirty="0" smtClean="0">
                <a:latin typeface="Insignia LT Std"/>
              </a:rPr>
              <a:t> de 18 % </a:t>
            </a:r>
            <a:r>
              <a:rPr lang="en-GB" sz="1600" dirty="0" err="1" smtClean="0">
                <a:latin typeface="Insignia LT Std"/>
              </a:rPr>
              <a:t>jusqu’à</a:t>
            </a:r>
            <a:r>
              <a:rPr lang="en-GB" sz="1600" dirty="0" smtClean="0">
                <a:latin typeface="Insignia LT Std"/>
              </a:rPr>
              <a:t> 9 000 € par </a:t>
            </a:r>
            <a:r>
              <a:rPr lang="en-GB" sz="1600" dirty="0" err="1" smtClean="0">
                <a:latin typeface="Insignia LT Std"/>
              </a:rPr>
              <a:t>personne</a:t>
            </a:r>
            <a:r>
              <a:rPr lang="en-GB" sz="1600" dirty="0" smtClean="0">
                <a:latin typeface="Insignia LT Std"/>
              </a:rPr>
              <a:t> et par an, pour des </a:t>
            </a:r>
            <a:r>
              <a:rPr lang="en-GB" sz="1600" dirty="0" err="1" smtClean="0">
                <a:latin typeface="Insignia LT Std"/>
              </a:rPr>
              <a:t>investissements</a:t>
            </a:r>
            <a:r>
              <a:rPr lang="en-GB" sz="1600" dirty="0" smtClean="0">
                <a:latin typeface="Insignia LT Std"/>
              </a:rPr>
              <a:t> </a:t>
            </a:r>
            <a:r>
              <a:rPr lang="en-GB" sz="1600" dirty="0" err="1" smtClean="0">
                <a:latin typeface="Insignia LT Std"/>
              </a:rPr>
              <a:t>dans</a:t>
            </a:r>
            <a:r>
              <a:rPr lang="en-GB" sz="1600" dirty="0" smtClean="0">
                <a:latin typeface="Insignia LT Std"/>
              </a:rPr>
              <a:t> des PME de </a:t>
            </a:r>
            <a:r>
              <a:rPr lang="en-GB" sz="1600" dirty="0" err="1" smtClean="0">
                <a:latin typeface="Insignia LT Std"/>
              </a:rPr>
              <a:t>moins</a:t>
            </a:r>
            <a:r>
              <a:rPr lang="en-GB" sz="1600" dirty="0" smtClean="0">
                <a:latin typeface="Insignia LT Std"/>
              </a:rPr>
              <a:t> de 5 </a:t>
            </a:r>
            <a:r>
              <a:rPr lang="en-GB" sz="1600" dirty="0" err="1" smtClean="0">
                <a:latin typeface="Insignia LT Std"/>
              </a:rPr>
              <a:t>ans</a:t>
            </a:r>
            <a:endParaRPr lang="en-GB" sz="1600" dirty="0">
              <a:latin typeface="Insignia LT Std"/>
            </a:endParaRPr>
          </a:p>
          <a:p>
            <a:pPr lvl="1" algn="just"/>
            <a:r>
              <a:rPr lang="en-GB" sz="1600" dirty="0" err="1" smtClean="0">
                <a:latin typeface="Insignia LT Std"/>
              </a:rPr>
              <a:t>Exonération</a:t>
            </a:r>
            <a:r>
              <a:rPr lang="en-GB" sz="1600" dirty="0" smtClean="0">
                <a:latin typeface="Insignia LT Std"/>
              </a:rPr>
              <a:t> </a:t>
            </a:r>
            <a:r>
              <a:rPr lang="en-GB" sz="1600" dirty="0" err="1" smtClean="0">
                <a:latin typeface="Insignia LT Std"/>
              </a:rPr>
              <a:t>d’impôt</a:t>
            </a:r>
            <a:r>
              <a:rPr lang="en-GB" sz="1600" dirty="0" smtClean="0">
                <a:latin typeface="Insignia LT Std"/>
              </a:rPr>
              <a:t> </a:t>
            </a:r>
            <a:r>
              <a:rPr lang="en-GB" sz="1600" dirty="0" err="1" smtClean="0">
                <a:latin typeface="Insignia LT Std"/>
              </a:rPr>
              <a:t>sur</a:t>
            </a:r>
            <a:r>
              <a:rPr lang="en-GB" sz="1600" dirty="0" smtClean="0">
                <a:latin typeface="Insignia LT Std"/>
              </a:rPr>
              <a:t> la fortune de 50 % </a:t>
            </a:r>
            <a:r>
              <a:rPr lang="en-GB" sz="1600" dirty="0" err="1" smtClean="0">
                <a:latin typeface="Insignia LT Std"/>
              </a:rPr>
              <a:t>jusqu’à</a:t>
            </a:r>
            <a:r>
              <a:rPr lang="en-GB" sz="1600" dirty="0" smtClean="0">
                <a:latin typeface="Insignia LT Std"/>
              </a:rPr>
              <a:t> 45 000 € par </a:t>
            </a:r>
            <a:r>
              <a:rPr lang="en-GB" sz="1600" dirty="0" err="1" smtClean="0">
                <a:latin typeface="Insignia LT Std"/>
              </a:rPr>
              <a:t>personne</a:t>
            </a:r>
            <a:r>
              <a:rPr lang="en-GB" sz="1600" dirty="0" smtClean="0">
                <a:latin typeface="Insignia LT Std"/>
              </a:rPr>
              <a:t> et par an pour </a:t>
            </a:r>
            <a:r>
              <a:rPr lang="en-GB" sz="1600" dirty="0" err="1" smtClean="0">
                <a:latin typeface="Insignia LT Std"/>
              </a:rPr>
              <a:t>l’investissement</a:t>
            </a:r>
            <a:r>
              <a:rPr lang="en-GB" sz="1600" dirty="0" smtClean="0">
                <a:latin typeface="Insignia LT Std"/>
              </a:rPr>
              <a:t> </a:t>
            </a:r>
            <a:r>
              <a:rPr lang="en-GB" sz="1600" dirty="0" err="1" smtClean="0">
                <a:latin typeface="Insignia LT Std"/>
              </a:rPr>
              <a:t>dans</a:t>
            </a:r>
            <a:r>
              <a:rPr lang="en-GB" sz="1600" dirty="0" smtClean="0">
                <a:latin typeface="Insignia LT Std"/>
              </a:rPr>
              <a:t> les PME</a:t>
            </a:r>
            <a:endParaRPr lang="en-GB" sz="1800" dirty="0">
              <a:latin typeface="Insignia LT Std"/>
            </a:endParaRPr>
          </a:p>
        </p:txBody>
      </p:sp>
      <p:sp>
        <p:nvSpPr>
          <p:cNvPr id="9" name="Espace réservé du contenu 4"/>
          <p:cNvSpPr txBox="1">
            <a:spLocks/>
          </p:cNvSpPr>
          <p:nvPr/>
        </p:nvSpPr>
        <p:spPr>
          <a:xfrm>
            <a:off x="835968" y="2240868"/>
            <a:ext cx="4384104" cy="404428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b="0" kern="1200">
                <a:solidFill>
                  <a:schemeClr val="tx1"/>
                </a:solidFill>
                <a:latin typeface="Insignia LT Std" pitchFamily="34" charset="0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Frutiger LT Std 45 Light" pitchFamily="34" charset="0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Frutiger LT Std 47 Light Cn" pitchFamily="34" charset="0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ct val="0"/>
              </a:spcBef>
              <a:buNone/>
            </a:pPr>
            <a:r>
              <a:rPr lang="en-GB" sz="1000" b="1" i="1" dirty="0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(*) </a:t>
            </a:r>
            <a:r>
              <a:rPr lang="en-GB" sz="1000" b="1" i="1" dirty="0" err="1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données</a:t>
            </a:r>
            <a:r>
              <a:rPr lang="en-GB" sz="1000" b="1" i="1" dirty="0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 non </a:t>
            </a:r>
            <a:r>
              <a:rPr lang="en-GB" sz="1000" b="1" i="1" dirty="0" err="1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comparables</a:t>
            </a:r>
            <a:r>
              <a:rPr lang="en-GB" sz="1000" b="1" i="1" dirty="0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 avec la France : </a:t>
            </a:r>
            <a:r>
              <a:rPr lang="en-GB" sz="1000" b="1" i="1" dirty="0" err="1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prend</a:t>
            </a:r>
            <a:r>
              <a:rPr lang="en-GB" sz="1000" b="1" i="1" dirty="0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 en </a:t>
            </a:r>
            <a:r>
              <a:rPr lang="en-GB" sz="1000" b="1" i="1" dirty="0" err="1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compte</a:t>
            </a:r>
            <a:r>
              <a:rPr lang="en-GB" sz="1000" b="1" i="1" dirty="0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en-GB" sz="1000" b="1" i="1" dirty="0" err="1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l’ensemble</a:t>
            </a:r>
            <a:r>
              <a:rPr lang="en-GB" sz="1000" b="1" i="1" dirty="0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 des </a:t>
            </a:r>
            <a:r>
              <a:rPr lang="en-GB" sz="1000" b="1" i="1" dirty="0" err="1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bénéficiaires</a:t>
            </a:r>
            <a:r>
              <a:rPr lang="en-GB" sz="1000" b="1" i="1" dirty="0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en-GB" sz="1000" b="1" i="1" dirty="0" err="1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d’avantages</a:t>
            </a:r>
            <a:r>
              <a:rPr lang="en-GB" sz="1000" b="1" i="1" dirty="0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en-GB" sz="1000" b="1" i="1" dirty="0" err="1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fiscaux</a:t>
            </a:r>
            <a:r>
              <a:rPr lang="en-GB" sz="1200" b="1" i="1" dirty="0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)</a:t>
            </a:r>
            <a:endParaRPr lang="en-GB" sz="1200" b="1" i="1" dirty="0">
              <a:solidFill>
                <a:srgbClr val="003366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920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III- 2 Le </a:t>
            </a:r>
            <a:r>
              <a:rPr lang="fr-FR" sz="2800" i="1" dirty="0" err="1" smtClean="0"/>
              <a:t>crowdfunding</a:t>
            </a:r>
            <a:endParaRPr lang="fr-FR" sz="2800" i="1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D65C-B954-4885-8C42-5A4D3C7DD019}" type="slidenum">
              <a:rPr lang="fr-FR" smtClean="0"/>
              <a:t>23</a:t>
            </a:fld>
            <a:endParaRPr lang="fr-F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3603625" cy="2536825"/>
          </a:xfrm>
          <a:prstGeom prst="rect">
            <a:avLst/>
          </a:prstGeom>
          <a:noFill/>
          <a:ln w="6350">
            <a:solidFill>
              <a:srgbClr val="C0284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1" t="14526" r="16202" b="27731"/>
          <a:stretch/>
        </p:blipFill>
        <p:spPr bwMode="auto">
          <a:xfrm>
            <a:off x="4863257" y="3502697"/>
            <a:ext cx="3759201" cy="2535136"/>
          </a:xfrm>
          <a:prstGeom prst="rect">
            <a:avLst/>
          </a:prstGeom>
          <a:noFill/>
          <a:ln w="9525">
            <a:solidFill>
              <a:srgbClr val="C0284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2775025" y="6037833"/>
            <a:ext cx="4824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1000" b="1" i="1" dirty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Source : </a:t>
            </a:r>
            <a:r>
              <a:rPr lang="en-GB" sz="1000" b="1" i="1" dirty="0" err="1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Financement</a:t>
            </a:r>
            <a:r>
              <a:rPr lang="en-GB" sz="1000" b="1" i="1" dirty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en-GB" sz="1000" b="1" i="1" dirty="0" err="1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participatif</a:t>
            </a:r>
            <a:r>
              <a:rPr lang="en-GB" sz="1000" b="1" i="1" dirty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 France, 2013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1" t="43229" r="53906" b="30469"/>
          <a:stretch/>
        </p:blipFill>
        <p:spPr bwMode="auto">
          <a:xfrm>
            <a:off x="6936144" y="260648"/>
            <a:ext cx="1956336" cy="2016224"/>
          </a:xfrm>
          <a:prstGeom prst="rect">
            <a:avLst/>
          </a:prstGeom>
          <a:noFill/>
          <a:ln w="9525">
            <a:solidFill>
              <a:srgbClr val="C0284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Espace réservé du contenu 1"/>
          <p:cNvSpPr txBox="1">
            <a:spLocks/>
          </p:cNvSpPr>
          <p:nvPr/>
        </p:nvSpPr>
        <p:spPr>
          <a:xfrm>
            <a:off x="107504" y="764704"/>
            <a:ext cx="8496945" cy="32458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b="0" kern="1200">
                <a:solidFill>
                  <a:schemeClr val="tx1"/>
                </a:solidFill>
                <a:latin typeface="Insignia LT Std" pitchFamily="34" charset="0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Frutiger LT Std 45 Light" pitchFamily="34" charset="0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Frutiger LT Std 47 Light Cn" pitchFamily="34" charset="0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fr-FR" sz="2000" dirty="0" smtClean="0"/>
              <a:t>Le </a:t>
            </a:r>
            <a:r>
              <a:rPr lang="fr-FR" sz="2000" i="1" dirty="0" err="1" smtClean="0"/>
              <a:t>crowdfunding</a:t>
            </a:r>
            <a:r>
              <a:rPr lang="fr-FR" sz="2000" dirty="0" smtClean="0"/>
              <a:t> en France : 2013 : </a:t>
            </a:r>
            <a:r>
              <a:rPr lang="fr-FR" sz="1600" dirty="0" smtClean="0"/>
              <a:t>78,3 M€ et 32 000 projets</a:t>
            </a:r>
          </a:p>
          <a:p>
            <a:pPr algn="just"/>
            <a:r>
              <a:rPr lang="fr-FR" sz="1600" dirty="0" smtClean="0"/>
              <a:t>2014 : 152M€ (+94%), dont actions 25,4 (+146%) dons 38,2 (+97%)</a:t>
            </a:r>
          </a:p>
          <a:p>
            <a:pPr marL="109728" indent="0" algn="just">
              <a:buNone/>
            </a:pPr>
            <a:r>
              <a:rPr lang="fr-FR" sz="1600"/>
              <a:t> </a:t>
            </a:r>
            <a:r>
              <a:rPr lang="fr-FR" sz="1600" smtClean="0"/>
              <a:t>   prêts : 88,4M€ (</a:t>
            </a:r>
            <a:endParaRPr lang="fr-FR" sz="1600" dirty="0" smtClean="0"/>
          </a:p>
          <a:p>
            <a:pPr algn="just"/>
            <a:r>
              <a:rPr lang="fr-FR" sz="2000" dirty="0" smtClean="0"/>
              <a:t>Un nouveau cadre réglementaire depuis octobre 2014 : </a:t>
            </a:r>
          </a:p>
          <a:p>
            <a:pPr lvl="1" algn="just"/>
            <a:r>
              <a:rPr lang="fr-FR" sz="1600" dirty="0"/>
              <a:t>L</a:t>
            </a:r>
            <a:r>
              <a:rPr lang="fr-FR" sz="1600" dirty="0" smtClean="0"/>
              <a:t>abel national de qualité</a:t>
            </a:r>
          </a:p>
          <a:p>
            <a:pPr lvl="1" algn="just"/>
            <a:r>
              <a:rPr lang="fr-FR" sz="1600" dirty="0"/>
              <a:t>S</a:t>
            </a:r>
            <a:r>
              <a:rPr lang="fr-FR" sz="1600" dirty="0" smtClean="0"/>
              <a:t>tatut spécifique pour les plates-formes de </a:t>
            </a:r>
            <a:r>
              <a:rPr lang="fr-FR" sz="1600" i="1" dirty="0" err="1" smtClean="0"/>
              <a:t>crowdfunding</a:t>
            </a:r>
            <a:r>
              <a:rPr lang="fr-FR" sz="1600" i="1" dirty="0" smtClean="0"/>
              <a:t> </a:t>
            </a:r>
            <a:r>
              <a:rPr lang="fr-FR" sz="1600" dirty="0" smtClean="0"/>
              <a:t>sans capital minimum requis</a:t>
            </a:r>
          </a:p>
          <a:p>
            <a:pPr lvl="1" algn="just"/>
            <a:r>
              <a:rPr lang="fr-FR" sz="1600" dirty="0" smtClean="0"/>
              <a:t>Accès au </a:t>
            </a:r>
            <a:r>
              <a:rPr lang="fr-FR" sz="1600" i="1" dirty="0" err="1" smtClean="0"/>
              <a:t>crowdfunding</a:t>
            </a:r>
            <a:r>
              <a:rPr lang="fr-FR" sz="1600" dirty="0" smtClean="0"/>
              <a:t> pour les SAS</a:t>
            </a:r>
          </a:p>
          <a:p>
            <a:pPr lvl="1" algn="just"/>
            <a:r>
              <a:rPr lang="fr-FR" sz="1600" dirty="0" smtClean="0"/>
              <a:t>Règles de transparence</a:t>
            </a:r>
            <a:endParaRPr lang="en-GB" sz="1600" dirty="0" smtClean="0"/>
          </a:p>
          <a:p>
            <a:pPr marL="393192" lvl="1" indent="0" algn="just">
              <a:buFont typeface="Verdana"/>
              <a:buNone/>
            </a:pP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350515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2000: 4% des anciens  élèves </a:t>
            </a:r>
            <a:r>
              <a:rPr lang="fr-FR" dirty="0"/>
              <a:t>des grandes </a:t>
            </a:r>
            <a:r>
              <a:rPr lang="fr-FR" dirty="0" smtClean="0"/>
              <a:t>écoles </a:t>
            </a:r>
            <a:r>
              <a:rPr lang="fr-FR" dirty="0"/>
              <a:t>envisageait de créer leur </a:t>
            </a:r>
            <a:r>
              <a:rPr lang="fr-FR" dirty="0" smtClean="0"/>
              <a:t>entreprise. 2015 :  16% des ingénieurs ont </a:t>
            </a:r>
            <a:r>
              <a:rPr lang="fr-FR" dirty="0"/>
              <a:t>en tête un projet </a:t>
            </a:r>
            <a:r>
              <a:rPr lang="fr-FR" dirty="0" smtClean="0"/>
              <a:t>d’entreprise, et 25 </a:t>
            </a:r>
            <a:r>
              <a:rPr lang="fr-FR" dirty="0"/>
              <a:t>% pour les moins de 30 ans.</a:t>
            </a:r>
            <a:endParaRPr lang="fr-FR" b="1" u="sng" dirty="0"/>
          </a:p>
          <a:p>
            <a:r>
              <a:rPr lang="fr-FR" dirty="0"/>
              <a:t> </a:t>
            </a:r>
            <a:r>
              <a:rPr lang="fr-FR" dirty="0" smtClean="0"/>
              <a:t>des perspectives en hausse fin 2014</a:t>
            </a:r>
            <a:endParaRPr lang="fr-FR" b="1" u="sng" dirty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D65C-B954-4885-8C42-5A4D3C7DD019}" type="slidenum">
              <a:rPr lang="fr-FR" smtClean="0"/>
              <a:t>24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3-3 Une volonté d’agir, et une conjoncture qui s’améliore </a:t>
            </a:r>
            <a:endParaRPr lang="fr-F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71788"/>
            <a:ext cx="3429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32558"/>
            <a:ext cx="1368152" cy="302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888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D65C-B954-4885-8C42-5A4D3C7DD019}" type="slidenum">
              <a:rPr lang="fr-FR" smtClean="0"/>
              <a:t>25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144016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3-4 La France désormais en tête en Europe dans les créations à forte croissance, selon Deloitte</a:t>
            </a:r>
            <a:endParaRPr lang="fr-FR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36018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98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98571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fr-FR" sz="2400" dirty="0" smtClean="0"/>
              <a:t>Plus de femmes entrepreneurs et business </a:t>
            </a:r>
            <a:r>
              <a:rPr lang="fr-FR" sz="2400" dirty="0" err="1" smtClean="0"/>
              <a:t>angels</a:t>
            </a:r>
            <a:r>
              <a:rPr lang="fr-FR" sz="2400" dirty="0" smtClean="0"/>
              <a:t>? </a:t>
            </a:r>
          </a:p>
          <a:p>
            <a:pPr lvl="1"/>
            <a:r>
              <a:rPr lang="fr-FR" sz="2400" dirty="0" smtClean="0"/>
              <a:t>Améliorer la statistique publique pour avoir des analyses par cohortes, permettant une plus grande efficience des outils mis en œuvre.</a:t>
            </a:r>
          </a:p>
          <a:p>
            <a:pPr lvl="1"/>
            <a:r>
              <a:rPr lang="fr-FR" sz="2400" dirty="0" smtClean="0"/>
              <a:t>Rechercher des gains de productivité, économies d’échelle, et une plus grande réactivité du tissu de TPE hors </a:t>
            </a:r>
            <a:r>
              <a:rPr lang="fr-FR" sz="2400" dirty="0" err="1" smtClean="0"/>
              <a:t>start</a:t>
            </a:r>
            <a:r>
              <a:rPr lang="fr-FR" sz="2400" dirty="0" smtClean="0"/>
              <a:t> </a:t>
            </a:r>
            <a:r>
              <a:rPr lang="fr-FR" sz="2400" dirty="0" err="1" smtClean="0"/>
              <a:t>ups</a:t>
            </a:r>
            <a:r>
              <a:rPr lang="fr-FR" sz="2400" dirty="0" smtClean="0"/>
              <a:t> via des mises en réseau, en particulier grâce au numérique. </a:t>
            </a:r>
            <a:r>
              <a:rPr lang="fr-FR" sz="2400" dirty="0"/>
              <a:t>Ce peut être un sujet de réflexion transversale pour les réseaux de business </a:t>
            </a:r>
            <a:r>
              <a:rPr lang="fr-FR" sz="2400" dirty="0" err="1"/>
              <a:t>angels</a:t>
            </a:r>
            <a:r>
              <a:rPr lang="fr-FR" sz="2400" dirty="0"/>
              <a:t>. </a:t>
            </a:r>
            <a:endParaRPr lang="fr-FR" sz="2400" b="1" u="sng" dirty="0"/>
          </a:p>
          <a:p>
            <a:pPr lvl="1"/>
            <a:r>
              <a:rPr lang="fr-FR" sz="2400" dirty="0" smtClean="0"/>
              <a:t>Visas </a:t>
            </a:r>
            <a:r>
              <a:rPr lang="fr-FR" sz="2400" dirty="0"/>
              <a:t>pour les docteurs ou titulaires de masters étrangers, et désirant à l’issue de leurs études en France poursuivre une carrière d’entrepreneurs</a:t>
            </a:r>
            <a:r>
              <a:rPr lang="fr-FR" sz="2400" dirty="0" smtClean="0"/>
              <a:t>,.</a:t>
            </a:r>
            <a:endParaRPr lang="fr-FR" sz="2400" b="1" u="sng" dirty="0"/>
          </a:p>
          <a:p>
            <a:pPr lvl="1"/>
            <a:r>
              <a:rPr lang="fr-FR" sz="2400" dirty="0" smtClean="0"/>
              <a:t>Accroître la </a:t>
            </a:r>
            <a:r>
              <a:rPr lang="fr-FR" sz="2400" dirty="0"/>
              <a:t>taille au départ </a:t>
            </a:r>
            <a:r>
              <a:rPr lang="fr-FR" sz="2400" dirty="0" smtClean="0"/>
              <a:t> des </a:t>
            </a:r>
            <a:r>
              <a:rPr lang="fr-FR" sz="2400" dirty="0" err="1" smtClean="0"/>
              <a:t>start</a:t>
            </a:r>
            <a:r>
              <a:rPr lang="fr-FR" sz="2400" dirty="0" smtClean="0"/>
              <a:t> </a:t>
            </a:r>
            <a:r>
              <a:rPr lang="fr-FR" sz="2400" dirty="0" err="1" smtClean="0"/>
              <a:t>ups</a:t>
            </a:r>
            <a:r>
              <a:rPr lang="fr-FR" sz="2400" dirty="0" smtClean="0"/>
              <a:t> et leur dynamiques de croissance? Comparaisons des outils mis en œuvre de façon internationale. </a:t>
            </a:r>
            <a:endParaRPr lang="fr-FR" sz="2400" b="1" u="sng" dirty="0"/>
          </a:p>
          <a:p>
            <a:pPr lvl="1"/>
            <a:r>
              <a:rPr lang="fr-FR" sz="2400" dirty="0" smtClean="0"/>
              <a:t>Problématique </a:t>
            </a:r>
            <a:r>
              <a:rPr lang="fr-FR" sz="2400" dirty="0"/>
              <a:t>du rachat de start-ups par des </a:t>
            </a:r>
            <a:r>
              <a:rPr lang="fr-FR" sz="2400" dirty="0" smtClean="0"/>
              <a:t>groupes ; plateformes et localisation des chaînes de valeur, du capital  et de l’emploi. </a:t>
            </a:r>
            <a:r>
              <a:rPr lang="fr-FR" sz="2400" dirty="0" smtClean="0"/>
              <a:t>(Rôle des groupes français, voire d’opérateurs comme </a:t>
            </a:r>
            <a:r>
              <a:rPr lang="fr-FR" sz="2400" dirty="0" err="1" smtClean="0"/>
              <a:t>bpifrance</a:t>
            </a:r>
            <a:r>
              <a:rPr lang="fr-FR" sz="2400" smtClean="0"/>
              <a:t>)</a:t>
            </a:r>
            <a:endParaRPr lang="fr-FR" sz="2400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D65C-B954-4885-8C42-5A4D3C7DD019}" type="slidenum">
              <a:rPr lang="fr-FR" smtClean="0"/>
              <a:t>26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490066"/>
          </a:xfrm>
        </p:spPr>
        <p:txBody>
          <a:bodyPr>
            <a:normAutofit fontScale="90000"/>
          </a:bodyPr>
          <a:lstStyle/>
          <a:p>
            <a:r>
              <a:rPr lang="fr-FR" sz="2800" dirty="0" smtClean="0"/>
              <a:t>En guise de conclusion, quelques pistes futures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395325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D65C-B954-4885-8C42-5A4D3C7DD019}" type="slidenum">
              <a:rPr lang="fr-FR" smtClean="0"/>
              <a:t>27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... Et vous aussi… 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705100"/>
            <a:ext cx="6264696" cy="432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886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noProof="0" dirty="0" smtClean="0"/>
              <a:t>2014-2020: nouveau </a:t>
            </a:r>
            <a:r>
              <a:rPr lang="fr-FR" noProof="0" dirty="0"/>
              <a:t>programme de financement de la recherche et de l'innovation de </a:t>
            </a:r>
            <a:r>
              <a:rPr lang="fr-FR" noProof="0" dirty="0" smtClean="0"/>
              <a:t>l’UE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D65C-B954-4885-8C42-5A4D3C7DD019}" type="slidenum">
              <a:rPr lang="fr-FR" smtClean="0"/>
              <a:t>28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11560" y="125760"/>
            <a:ext cx="8229600" cy="1143000"/>
          </a:xfr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fr-FR" sz="2800" dirty="0" smtClean="0">
                <a:latin typeface="+mj-lt"/>
                <a:ea typeface="ＭＳ Ｐゴシック" pitchFamily="34" charset="-128"/>
              </a:rPr>
              <a:t>Mieux tirer parti </a:t>
            </a:r>
            <a:br>
              <a:rPr lang="fr-FR" sz="2800" dirty="0" smtClean="0">
                <a:latin typeface="+mj-lt"/>
                <a:ea typeface="ＭＳ Ｐゴシック" pitchFamily="34" charset="-128"/>
              </a:rPr>
            </a:br>
            <a:r>
              <a:rPr lang="fr-FR" sz="2800" dirty="0" smtClean="0">
                <a:latin typeface="+mj-lt"/>
                <a:ea typeface="ＭＳ Ｐゴシック" pitchFamily="34" charset="-128"/>
              </a:rPr>
              <a:t>de Horizon </a:t>
            </a:r>
            <a:r>
              <a:rPr lang="fr-FR" sz="2800" dirty="0">
                <a:latin typeface="+mj-lt"/>
                <a:ea typeface="ＭＳ Ｐゴシック" pitchFamily="34" charset="-128"/>
              </a:rPr>
              <a:t>2020</a:t>
            </a:r>
          </a:p>
        </p:txBody>
      </p:sp>
      <p:sp>
        <p:nvSpPr>
          <p:cNvPr id="5" name="AutoShape 2" descr="data:image/jpeg;base64,/9j/4AAQSkZJRgABAQAAAQABAAD/2wCEAAkGBxQQEhQUEBQUFRUVFBUUFBQUFBUUFBQUFBQWFhQUFRQYHCggGBolHBUUITEiJSkrLi4uFx80ODMsNygtLisBCgoKDg0OGhAQGiwkHCQsLCwsLCwsLCwsLCwsLCwsLCwsLCwsLCwsLCwsLCwsLCwsLCwsLCwsLCwsLCwsLCwsLP/AABEIAKgBLAMBEQACEQEDEQH/xAAbAAACAwEBAQAAAAAAAAAAAAACAwABBAUGB//EAD8QAAICAQMBBQYDBgQEBwAAAAECAAMRBBIhMQUTQVFhBiIycYGRFEKhI1KxwdHwFjPh8QcVcoJTVGKSk7PT/8QAGgEAAwEBAQEAAAAAAAAAAAAAAQIDAAQFBv/EADIRAAICAgEDAgMHBAIDAAAAAAABAhEDEiEEMUETUQVhcSIygZGh0fAUscHhQlIVI/H/2gAMAwEAAhEDEQA/APiYnahAhKIUYsohWEIwoYjgLmAXMAkBiYgMTEBghCAJYybAxyvKKbJtDltlFkZNwHJfGWVk3jHJqY6ysm8Q9NVGWQm8Qf4qF5BfSDbVxfUYqxCjq5vVH9EA6qb1RvSFNqYPWZRYxTaiD1mMsYtrorzMdQFPdEeZjqAhniPIyqiLLSbkMkAYtjFTBJiGjWTExijMEowBBMAQDEYQDEYwJk2MDJsIQlIgCEqhRix0IwxHQAxGFZYEIC8QALxMYvEwCws1GsILDQthBZqBYQWNQLCCw0K2EBDQLCAhSBY1JSKEdBEHiM1YLQVwImmuARaYjmRopwQzam4AIgoYEiBoIBWLQ1glYKDYJWCg2CVgoawSs1BsrE1GJiEJUxiiIAgmAIJihQBgYyAMmxgTEYwMkEISqFDEogBrHEYwR0KGBGFsMCNQrDCQ6i2EKodAbE7ubU2wYSHUGwQrh1F2CFc2oNghXCoi7BiuNoByCFUbQXYMVQ6i7DUpjqIrmH3PSNQu4NiExWrCpJC+5g0G3KamZwMpgGqJoNuAa4HAZSBNcTQbYA1xXEOwBrg1GUgSkGo2wJSCg2AUmoayisFBsEiCg2URBQbBImoIBijAGKxkLMRjAmTYSpMYsSiFDWUQGMWUQjGLHQp0uw9Il1yV2FgHIUFMEgkjBIPh1mk6VoVHV0Ps+Le7KvhLFRhlq+8Hea0aXBTdk4B3bsYzxHctf58rAo2VpOzK7LmQMdq1s5PeUnJRc47wNsA9c8Rrajfn6Mk1zRvHs8GqR62O52VVBKEEvdZUqnaSRxWW3Y2kA4MdZKdPt/q/9e4jjxwaf8JqWYd6FC2JhmAG6ll3tYOeXAI9wdcNzxN6vF1/9Brz3M9/s8oda1YtY3eBRmvll7wIuwHcCzIoyePehUuNn24/x5M14NF/s3XUSXtZlym0ooyy2nFb8nGMrZ/7R55Ajkclwv4v4gaoZb7KBdo7zBORltgQkJYxHxZQDuxywwQeOkKzJ3x/OP3A415MtHYi97ajMcVJnPuJuO+tCQXYKF9/IyeQB5x3L7Ka8k/LRt/w2m0N3hI945AU7lVbXO1d2VO2rjdgHd14g9Z3Vfzj5fPwDXgg7CTaGDPhwTWMLkYQOd+SM/EAMcnk48I3qu69u/5iUu/uP/w0u9F3kBt5YnacKgX3hhscs23Bwc/OL6/DdAceasKn2bG0M1gUhLiyYG4PWbAqgZ5Dd03PhtPpnPqOaS9vydfuI4cXfh/pf7Gm/wBmEQkd6GAcgY2g7VrtYsxLYQ7qiuD5E9MZVdQ2u3j9v3sLxJN8+f8AD/ajlUdmIxtJJ2p096sE5bHxE7T49OvhKym0l8/qLGm38vmjVR7PoxxubK4352KCTU1g2sxwB7pHPofSK8zX49vzoeMU+P52sDT+zyvbam8/s2Vc+6Dkkg5DMASuDwDzjiaWZqMXXcMYJtq+wpuxagUDP1rFhO6sA7kDBeTmvlgNz4EPqSadLzX89/wDSTVv+f4E39hAFEBPeO5QBmrG39q9fvKGLflySOPWFZLt+F9fb3D44GWezSgWkucJkqcKMp3XeqzLuySQVBC52knriT9W64/l1/vkoo9zHqOw1/aCtm3Vbg3eBa0ZksrQ7XJwB+0PBOeB+9wdnxfn259/H4Bq+xKPZsvffUG/ytwDYHvPnbWvXjcfnwD1iOaUVKu4yjy0Mp9mFZFc2HbsRmwo3KzVNaycnyAwfHJ8jFnkp1Q8Y2YqOwlstCq5CtVXapKjdix602kA443nnxwOmZpScVdeWvyClzQ4eyu5MrZksf2Pu4FwLLtwc8MQWG398besR5Oe31+X8/sNXzBs9mqw5r71g4wclRsIe40VjrkHdtJPTk+WSN3V1x/qx1Ez3+zfd0va5f8AZlN6BQGxtTvsEnqjWIvT8r+UG9ul/PYKiFqvZ6pO+bfYUoexHG1d7bNnKnOFybB16YPWLu+F7jJIHXeyoRWZbd22u2xl24ZUQE1seehI2t+6SvXcIvqXxQ2p5V4zMhbRBkA0RjoAybCiogxYjoVhrKIVjVlEIxix0Kx9DlSCpII5BBIIPmCOkZCM106hlxtZhgADDEYAbeAPIBve+fPWW4fck2xzap2OWdyxG0ksSSv7pJPT0hSS7IRtjqrrFHDOBjbwxHu5J29emSTj1MolfglshiXNgDc2F+EZOB1PA8OSfuZVPkRs2DVWHH7Sz3W3L77e62Sdy88HJJz6zVH2RJzaLqvsQ+5Y6kLtBV2XC5ztGD0zziZqL7o3qMFb3H5m6AfEegBAHy5P3M3HsDZkFjeZ6BTyfhGML8hgcegm4FbH06h1xhmGMYwxGNvK4x5ZOPnNSfgVtj/xtnvftH9/h/fb3xjA3c88ccwax447C7PnnuV37EEFmweoycHp1Hj8I+w8oaQlsYuoYkEsxPIySc4OcjPkcn7mCl7CtsdTqHzkMwJySQxBJwwyT5+8fufOBxT4oVza5TM91rEksSSfiySc46Z84Ukuw9thNq3IALuQowAWJABGCAM8DHGINYrmg7y7WKOobJO5skgk7jnK/Cc+nhDSDbD/AOYWjGLLBjge+3HGOOeOINI+yHU5e4l9ZYRjvHxycb2x72d3GfHJz8zDrH2G3Yj8Q4AAZsDOBuOBnIOPLOT9zDwFNg36qxwA7uwA2gMzEAcHABPT3V49B5QJRXZD7MzvcxJO5skhicnJYZwxPmMnn1M1IdNkGssU5Fjg8ch2B90ELyD4AkD5mK4x7NDpsQ+qfcWLvuOMtubccYxk5z4D7CI1GqodMV+JfAUM2ByBuOAc5yBnjnn5xePYdMlmssK7WssK53bS7Fd2SS2CeuSTn1MXWPehtmIt1TkklmJO4ElichyS+eeckknzycwcIdWCNfap3LZYGyW3B2B3MME5B6kcExHQyE2atznLuSQwJLMchzlweeQTyfMxHQ6bMjRRkLYRR0LaTYyAMmxkVEoYIR0Kw1lUKxqyiEY1RHQjGIIwjNCCVRJjlEZIRs1Ut58iViRmjoJsI4HMY5HunyyJUT8IJ+UxnJLuwtngZhb9i+6mBsQVzB2CCTCtjUrhEchi0zCuQxKZhHM3aLRF848FP8ZOc1EbHB5W6Mt2nwSI6dibVwQ6Qhc44MFq6H5rbwZ3qjBUxJrmH2FlJh0wCkAykAyTDKQp0mKJiWTymZRMW1PnEoZSFOIrQ6YpliNDpimEVoomKYRGOmKIiDC2EUdC2ijIW0RjoAybGQMmwhCUQGGsohWOSURNjVlEhGOURkTY+sykSchyyqJseixkTZsq6RjnkbdNqGT4TCc+THGfdFsS5yxzMBJRVIZXxMKxi1ZgEc6HJpczE3lHJpfSYT1L4Q06bEwnqeBi0QiPIdLsjS5fHmCPvI5nUbLdJLbMomTV6PaxHkZSLtJkZtwm4vwTVaTbgegP3gi75HyNwqL9r/Mw2UxwqYhqJiiyCmpgKKYh6oSikJKZ6cwFEwGp85hlP2FMvlMUTEOkxRMzsIpVMSwiNFExTiI0OmJYSbRRMUwisdCmERjIUwiMohbRGOhZk2MiojCWI6AxiyqFY5BKImxyCURJs0VpKKJJs0JXKqJNyGpXKKJNyNNVJjqJKUzXXXDRCUjTWkWiTZtpp/3gZzymMOnz/UfzEwnqD9Pp+eenn4TEp5OODoLphxtOfTExy7yfg6lGmUDaPiPU+XoJzybf2n2O2GTHFemvvPu/b6DG7EPh/fzmXUIEuhyLlMw/hCGC494nAH8z6S7mtbONQnKenZnc0+nr037R8vjJ9znGOpIHwjkdfOcMsssv2Y8Hs4elh0z9SfNe3+u34jLdDXqWWyrK7mx72dpIONpJ6HwgjmliTjLwVydFDqZrJC1b8/2Of2nSHy6g9SpB6qR+Ujz6S3Tz4o4fieOpbJHKOk9J1WeWsgp9JNZRZTJbR5CYvGZmfTfvfYQllk9gDR6YgGUzPZp5isZmZ6v7EJZTEWUGGikciMtlUFFozEtVNqUUhL1xJQKKQlqpJwKKQiyuJKBRSM7rJNFExLiTZRCmERlEKMmx0DJhCEZAYxJZCMeglESZpqErFEpM9d/w/wCza9RqtlyB07m9tpyBuWpip48iIeocoY7j7oGJKUqZyKgMDkdB4z0lDg4m3sek9tOzq6NffXSoStTXtUZIGaa2PJ56kn6zn6JynhjKTt8/3Y3V1HI0jf2Z2bRp9Omp1SG5rmYaejca021nD22sPeIzwFHX68LOU8mR4sbpLu/r4QqUMeP1Miu+yOhoPw2tYU2aevT2OdtV1BcIHPwJZUxIIJwMg5zjz4TJHLgW6k5Jd0+9e6YmPLi6h+m4qLfZo4x0hRmVhhlLKw8mUkMPuDOlNNWuzPLytwk4vwex1VVFHdKNLU5OnpsZmewEs6+90OPCcONZJ7Pdrlrx4O7q+pwdM4xeJO0mI7Q0FTUpfShqzY1T17mddwXcHRm5xjgj+y+OclkeOTvi78/icXUxxT6ePUY1rbpr9idj6JHTUF1yUoLKeeG3AZ9Zs05RlBLyyXRwhkx5XJXUbXyA0NGPfKghSPdOcH0OOR9JSbv7PuceHj/2NWlXHv8A5O/2cyWttGmpUAbmYmzCoOrH3pyZVKEb3b9lxy/Y7+mzYuoyarBFLu226S8s6dexmzWMKfhXnp5nPnOd7JVLuevieOTvGqj4XP58+5g7crOM1LljZszjOFRdzcfMgfUxceTmpPg6Z9Oq2iuTQdOLatu4Lkgvk7AcHhcgZ+kCnrKx54lOGr/HxZfaHZ9NdRRN23n8zDnOTyeo6cxFkm3cu5V4YRjUexxOySLb8LlldbFYnxellwfnhm58ePKX31OLJhWQ9FV2ZV7/AHg4CdR1UlgN30zBLNk419yD6Pp0pep2rx3XK5/A4Ou7LKWbX55HQcMpPDA+RnbjzKcLifPZumnh6hRnzyuy4ab7/RnO7f0q132qgwocgAeA8uZXp5OWKLfehutjHH1U4RVJM4dqc8f39ZYEWbOy0pXc1yGwgDu6wSqMxPJscc4HkOsjl9R0ouvd+fwOrp8uCFyyq34Xj8TXrNLVfprbhUlNlL1g92W7uxbDjGxidrDrwZOMpwyxg5Wmn37qjt2x5+mllUdXFrt2Zyexeyl1Fu2xitaI9trAciqsZbbnxOQPrLZsjhC48tul9WJ0eNZZ/afCVv6GrT6nSXWLVZpEqqdgiWo79/UW4V3ZiRZyRkEY69cRZYs0I7xnclzT7P5L2/nY7MfUYMs/T0peH5PMdr9ntRbZU/xVuyHHAODww9CMH6zpxTWSCmuzJZIvHNxfg3ntDR0Kq16RdR7oN1uoZ1d2Iyy1KjYqA6A8njx6mXoZsjblPX2S/wA+/wDPodkc+KNKKv3bMftn2Oml1T107ghVLFV+WQWIG2MfEjP8Ielm8uJSl37fWjdRFQnSNNGio0Wlq1F9K6i/U72pqsZhTVUh2946qQbGY9ATjHkRzCW+bK4QdRj3fmyy1xQUmrbM/a2g0+r0dmr01Q09unetdTSjM1TJcdtd1QbJT3hgr04J+c6njyLHN2n2f08FPszhvHg8TckM0aLMziRZZCGEmyiFNJSHQMmxhqJOhYxHIfXTKxxolKZpr08tHGiMshro00rGCITynuv+GNZTWhh1FN5Hjz3TY4idal6NfNG6XJeT8Ga6/a3XEAm5en/l9P8A/nLPo+m/6/q/3ON/EMu1X+iGe3Wn3do6k+bV/wD0VxehlXTxX1/uxfiOSs7/AANw7POs0lApG63Sh67Kh8ZrdtyWIv5sdDiTWVYc0tu0qafz9gyvqenj6fMo915C7B7AcWpbcrVVUutju6lP8shgqg8sxIAwPOHqOpi4OEHcmqSXPfyQ6TBkjP1cq1jHlt8fgZdVX3ttlhGO8sezHlvYtj9ZWH2IqPskvyPK6nqlkySmvLPW6+8IaVNFNmNPRkvWS5G3kbs8facOKDkpPdr7T7Pg9Treu9OcI+lGX2Yt2rYHbmkewoaxmkgmpVUKK/3kKjowPj4xunlGNqX3vLbu/mc/xKGbNKLxc42vspKq90/mF2P2Y4TUAqRupIHz3LNnywcoO+zD0HS5448ylGrjx+Zro9nzsVec5yfUyT6tbNnSvhF4Vj83Z16ex9id2OckGxsfGw6D/pE5pdRtLf8AL5f7PQxfDI4sXpd75k/d+F9F7DquzcGJLNZ0w6TXsPOlUBs9eWH1AB/USGzbO+MaVHktf7RJUxUgEdPD9ZeEb5ITepy9br21S92i7V4J2jBHIyR98/SUg9XZzZbmtVwep9lOyKq6kWnnYrZbzaxssc+PTH/b6yOXI3Lk6MWFKCSOx+DwHz4jH6gwepyhXgVST8ox6js8WKFPBU5rPlzynyP6Ssczi3Jee5w5/h8MsFDs4u4v2+X0f6HmfaTQE22sB1cz0Olyr04x+R4PxPpMnrzyL3PP6jREBTjrn+M64zTbRyTg4Y4yrvZs7G7Fa8k8hF5d8FseiqOWb0Ejnzxxr5vsv54K9H0c+pk32iu7q/wS8sb2xUxQIlVldCHcAyMCzHjvLGxyx/TpEw67bOScn8/0R0dXlzaenDHKONe6fPzbM3s7SveW1s20X0WUbj0DPgoSfLIx9Y/U3qpL/i0x/hfULeWOTrZNfiZ9L7L2m1Uet0CsDY7AqiIpyzb+nQHGDGn1kNG079l5/Ip0/SZ1nqcaSfL8V9Tme0jDUam64Dh3JXg/CAFU48MgA/WU6dPHjjB90gdT1ay5ZSj2OnpPZx9Gq3Waey68+9TQK3euvytvIHJHgn39Iz6qOZvGpJR8u0m/kv3PSxYJ4I7yi3Lwq7fU8v2vpbWsZtQH71zvY2KVYk+OCBgcceHE7ccoKKWOqXscWTLk3vJ3+Z2e0ezG1mi0r0KztpkbT3VqCzqNxat9o5KkE8j+RnLiyRw5pxnwpcp/3R6E282GMoc1w0Zz2a2j7O1XfgpZrDRXVWww/d02d49rL1C8hRnx+c2Scc+eOnKjdv5vih4N4sL34b7I8JqNLKTimLDKYrNNIPGjojkM1lEk8aKxmZnrkpY0WUhW2ReMpY6t5ZNE5RNVVstFkJQNdV4lUyEoGynUiUTISxs6ei1rKcoWB5GVJBwRgjIj8NcnNKLjynR1NMrt0BjHn5HCPc7mn7LusO5txJ6sxOTxjkmT3hHglL1Mrum/m/8AZ19H2VtIJuVSOm1iWHy2yUslqlGxYYnF28ii/k7f6HWeisgG66x8dN7H9NxkFKa+5FI654sMlebLKX1f7kS/SJ0Un58zOPUS8iKfw/H2jf6mpe3qh0XwxySeB0Em+lyPuzpj8VwLtEP/ABIuONo+hMX+jl5H/wDMY64r8mCPaPyYD/tEP9H8gf8AmE+FL9B69usQMN9sfyiPpUn2LR+JtpVI10dou35j95KWJLwdWPqZy8nU01pPUn7yEopHfjm2Hrr6gv7V1T1LAESVM6LPlntOtRt3K9Nq5/JaUf6gjGflLRk0Tlj2PS+z/aGjCgM1S+6AQzsx48D4RZOT7BjjS8HrNPr6Qv7IqV65TBH1xE0bDLKog3dpAdMGOsTOeXUpHNu9oqx1AnRHpZvscOT4rhh94x2e0dDdQf1ll0mVdjlfxfpZd1/cC7X6VwAT/pDHFniwZOq6GcUmxCfhx/l3smfJmXn6Sj9b/lCznjHo0v8A15XG/ZtCNT2e1gwmpLg/lNhbP0zGjljF8wr8BJ9JPKqx59l7OV/5/wAHH1PY9yflJ+U6I58cvJxT+HZ8feN/Qwa3VXBdrtZtH5WZivHoTiNGEL2ilYJZMzWk5OvZt0ca7WkdcytDQwp9i37ft/8AHu/+Wz+sT0sf/Vfkjujkz/8Ad/mc/Vdqlzl3Zj5sxY48skx1FR4SM8c5u5cv5iqu12rO6t2Rv3kZlbHzBmcVJU1ZTHjnB3F0ZtZ2qbCWd2dj1Z2LMfmSczJKKpcIr6c5O5Ozm3aoRJMvDEzJbeJNsvHGzJbbJtl4wMllkjJovGIgtJuSKpFLJxMzXRQx6CXjFkJzijr6TsljyeB68S8YnDl6uK7HV0+hpT43yfJef1lUjinnzT+6q+p09PraU+CsH1Y5/QR0jmliyS+8zcnbxX4cD/pAH69YdF5JejJdnRH7aZvH7nP8YySXYm+mv7zbBHa7fvf0mF/pV4Rf/OD5iYH9Gij2uf3pg/0i9gl7Tz4zAfS0OTWkwk3gSNtFpMxzTikdfs4g5B+YkclrlFOm1dxf1O3R2glYyTOKeOTPaw9Tjiu5x+2PbJ+UqOPl4fWQfTnoY/iEEebKvccsSc+ZiOFHZj6nfsbE7GOOkidqfAY7G9IQOQtKHpb3SQPKVjGzhy5VF0+x0RrnI5J/vyM68NdmeD8Qi0toPgU9pbqczvikj5+TcnyCgyQCcesZ8IMUm6YrWMAcLnA4z5+s0brktUb+z2MNlxHjCUjBMSdaw6GAosMWPo7fsHR2H/cf4RXjg+6RaMckPuyf5mpfad+j7WH/AKlB/hE9CHjgt6+fy0/qkLs12nt+OsA+aH+RhUJLtL8xXNPvCvoc/UdlVP8A5dg+Tcf6Rrl5QVm17P8APg4+t7EsXkcjzH9Y1o6YdVHyce+hl6gwHbDJGXYyPmKyyoU8RlEZ7JKSKxM9kjIrEzvJSKoXJNDm6oovrOmKSOaSnI1J2gR8AA/jKxZB9On94YL3bqfvzKIXSEeyNFR8zmURKXyNCXARyLg2NXVRhHiYX4n1mB6ZO/8AWY2hBbMbUdWc/wCkxOSo2Up5wkJM30tj+/5THNNWdCi6Y5JwNtWox0mOdwaK1F/HHU8RWgwjzyY102ZPQs8p6PsXQYXJHynDmiro9z4fOahtI7tOmz4TlcD1Y52zQdMMdIupR5uDndoaAMOktj4Zw9S94nm7EKEjqPIz0FBSVnzks88cnB8r2Jnyl4o4ZVfBRjgM9x8xMWgjn3/KY6oGMk54/nAdCquRdh9OfMQjR+os2H5/of1mH1Qlr/n8jMUUBLaojxMw6xItO1XXoYDPpoPwNPa4bixQfXpBwJ/SNcwYi2qmz4TtPkYGikZZod1ZztX2aV5HI8xzEZ14+pT4ZyrqyJKR2wkmZLJGReJnaSkVQEkMGstEVj0fylFIm4jVsMopCOKGq5lIsRoYrSqYjQ9GjWTaH1qT6Q2Sk0hq1H/aaxHJBNgeOTMBW/Aym2YScODelk1nM4jA/iOnr/SESvBoq1X1mJTxGuvUzEJYzVXbnrMQlGjo6IAkZk5ukLihGU6keio1A6GcTgex66XB0V1AA6yWjsusyS7lrqxnr/fP9JnjMuojfcTZrBjiMsZOXUquDhdp2ZaduKNI8PrMjlOjAXAlqOZJsX3kI+otiDMOrQq0iYeNmW5pi0UYLrYLOqETDbdBZ0xgZLbvODYvGAhrYNiigJZ4rkOkKd4rkOoimtxF3KKBE1zL0Jm9QzwRl3QTa8N8YHzHEG6YFgcfuszXUq3wn+sSSstCco9zn3VETnkqOqEkxEkUIIYmY5JWJNjllUTYxY6YjGAx0xRivGUhWho1BjbCemixqCZlIHppD6/XMbYnI0pZBZFxGrcIbEcGNF3n9pthNPYYr56CbYRxruzdQp8eJtjmm0dKjEKOSdm6u7Exz0zRTqSOhg1QlzT4Y4a4jxgcUFTmvIyvWnOTz/sf6waIKzyTvuU2tPPQePEKggPLNiLdRn+/tGXBOm+5mstjWUjAztdiayqhYtroRlAS98FlFjM73QWWUDLc8BaMTBfEZ1QMTsYlnQkjOzRdiqQBaCxqFloHIZIU5iNlEhLmK2OkIcxLKpCi5EXYfVBDUnx5m9T3F9NeCiVM32WGpCVk0UYxJWIjHKZRMRoYDDYlF7odgUEHh2BQQMbYA4Bv7MaxG4l4PjmFMHA7u/XEayeyDrTzhsWTNNAAgbIztmyq6A55QNi3YjEHCx9V+fGFEpQo11XRkQlA0rfGJOBO/wDKKwemENQfD0/hNZvTRBaZgaxKN3rNYVATZZBZSMaM9lmJrKxjYh75rKLGIOpm2KrGJsvgsosZme4/SLsVUEJa6ayigJd8xWUSoQ8myiEsYjZRC2MFjoUxitjoS8VsdCXisohTRGOgCYljlZi7BLEomKw1MomChgaPYlBhobFoIGEFBZmAQPBsahiXkeMXdivGjbWw8J0RaOaSp8hlo+wtFq82xmg0eaxWhy2QKVk3E0VN5mORkvCHpd4xkI4eDcjsegJ+n849nM4pdwyT/pnJ/SZi0h6qfEgHy/mYpN14DDjJ94dR0z68TCuLfgjOB+bP3H8prMot+BduoHzmsaONmZtTFsqsYl74GyigZ3vg2KqAlroNiigKNs1jqIsvBY6iJeyLsUURZabYagCfKK2MgS0VsZIU0QZC2gHQmw4itlIoUxEFjpCWiMohZk5DA4k2EIGVTMWDGTBQYMomKGrRrFaC3w7A1JmCzUWWgboFFKcyblYWqN1NmBgSsJ+DmnHmxhaV2ESK3QbhoNXm9QVxH1PGjInJDlsB6x1Mm4m2m1UBz73hnIx9MiPvRCUZSa8FvrM8EgDyAA/XEHqAWKuyKS9RNuZwkx1ep9evHXwm3JvGwhqevz/rNugPGxGo1+CQMTbFIdPasV+PyOes2w/ocg/i8xXIPo0A2piOYyxCX1EVzKLGAb4NxvTBN0O4dCu9m3DoLeyLsMogkwWNRW6bY1FEw2EEtBYaFsYBkZXaIXSFsYB0hZisZAmIwgyYS4UzBLKIVjRHsQ0VVx0TlII1jxxDwKpMWcdIrY6vuV3MVh3LQ48IvYDVjBd8v4Tb0LoX33y+827B6ZRvHXyg3CoMX+M8hG3G9EYuuPlHWQR4EH+Njbi+iT8efCHc3oIr8WTN6gfSSL/FYm9UHpDqdf5weoJLAM/GQeoJ6JT6sHrzN6gVioTZd5Q+qUjD3FfivWb1B/SC/HHx5i7i+iijqxFcw+kQ6gHxg2N6bK72DYOhO9m3NoTvo24NCd9BsbQhum2NoTvptg6A97DsbUp7IdhlEzM0FlUgCYLGooxWwgkybYSolhKBgTMGDKKQrQYsjbgcRg1EPqCemV3xm3DogTdFcw6Fi6LubQs3wbg0Fm6K5DaAmybYOpXeQbBordDuai90O5qJvm9Q1E3zeozUQPNuzalmybcGpW+bcNEFhm3Nqgu+MG4NEX3xh3BoUbJtw6lb5tzUVug3YaK3TbmosPNsagu9m2BqTvZtzal97DuDUrvIdzak7yHcOpO8m3BqX3sO5tQS8G4Uit024aJmDY1AxbCSLZiswWEmZrATM1mL3TWaiZms1FZmsxMwBJMYkxiTGKmMSYxJjEmMSYxJjEmMSYxJjEmMSYxJjEmMSYxJjFzGJMYmZjEmMSYxMzGJmGzEzNZiZmsxMzWYmZrMTMxiTGP/2Q==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7" t="8354" r="4939" b="8497"/>
          <a:stretch/>
        </p:blipFill>
        <p:spPr bwMode="auto">
          <a:xfrm>
            <a:off x="5580112" y="73755"/>
            <a:ext cx="2210938" cy="152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Schéma Architecture du program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0" r="6225" b="26446"/>
          <a:stretch/>
        </p:blipFill>
        <p:spPr bwMode="auto">
          <a:xfrm>
            <a:off x="522985" y="1197322"/>
            <a:ext cx="8081463" cy="561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08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496" y="1484784"/>
            <a:ext cx="5040560" cy="4536504"/>
          </a:xfrm>
        </p:spPr>
        <p:txBody>
          <a:bodyPr>
            <a:normAutofit/>
          </a:bodyPr>
          <a:lstStyle/>
          <a:p>
            <a:pPr algn="just"/>
            <a:r>
              <a:rPr lang="en-GB" sz="2000" dirty="0"/>
              <a:t>I</a:t>
            </a:r>
            <a:r>
              <a:rPr lang="en-GB" sz="2000" dirty="0" smtClean="0"/>
              <a:t>ncitation </a:t>
            </a:r>
            <a:r>
              <a:rPr lang="en-GB" sz="2000" dirty="0" err="1" smtClean="0"/>
              <a:t>fiscale</a:t>
            </a:r>
            <a:r>
              <a:rPr lang="en-GB" sz="2000" dirty="0" smtClean="0"/>
              <a:t> pour les </a:t>
            </a:r>
            <a:r>
              <a:rPr lang="en-GB" sz="2000" dirty="0" err="1" smtClean="0"/>
              <a:t>investissements</a:t>
            </a:r>
            <a:r>
              <a:rPr lang="en-GB" sz="2000" dirty="0" smtClean="0"/>
              <a:t> directs </a:t>
            </a:r>
            <a:r>
              <a:rPr lang="en-GB" sz="2000" dirty="0" err="1" smtClean="0"/>
              <a:t>ou</a:t>
            </a:r>
            <a:r>
              <a:rPr lang="en-GB" sz="2000" dirty="0" smtClean="0"/>
              <a:t> </a:t>
            </a:r>
            <a:r>
              <a:rPr lang="en-GB" sz="2000" dirty="0" err="1" smtClean="0"/>
              <a:t>indirects</a:t>
            </a:r>
            <a:r>
              <a:rPr lang="en-GB" sz="2000" dirty="0" smtClean="0"/>
              <a:t> </a:t>
            </a:r>
            <a:r>
              <a:rPr lang="en-GB" sz="2000" dirty="0" err="1" smtClean="0"/>
              <a:t>dans</a:t>
            </a:r>
            <a:r>
              <a:rPr lang="en-GB" sz="2000" dirty="0" smtClean="0"/>
              <a:t> les PME </a:t>
            </a:r>
            <a:r>
              <a:rPr lang="en-GB" sz="2000" dirty="0" err="1" smtClean="0"/>
              <a:t>innovantes</a:t>
            </a:r>
            <a:r>
              <a:rPr lang="en-GB" sz="2000" dirty="0" smtClean="0"/>
              <a:t>  : </a:t>
            </a:r>
          </a:p>
          <a:p>
            <a:pPr lvl="1" algn="just"/>
            <a:r>
              <a:rPr lang="fr-FR" sz="1600" dirty="0" smtClean="0"/>
              <a:t>Souscription </a:t>
            </a:r>
            <a:r>
              <a:rPr lang="fr-FR" sz="1600" dirty="0"/>
              <a:t>en numéraire au capital de PME </a:t>
            </a:r>
            <a:r>
              <a:rPr lang="fr-FR" sz="1600" dirty="0" smtClean="0"/>
              <a:t>innovantes ou souscription </a:t>
            </a:r>
            <a:r>
              <a:rPr lang="fr-FR" sz="1600" dirty="0"/>
              <a:t>de parts de FCPR ou de SCR ciblant les PME </a:t>
            </a:r>
            <a:r>
              <a:rPr lang="fr-FR" sz="1600" dirty="0" smtClean="0"/>
              <a:t>innovantes</a:t>
            </a:r>
          </a:p>
          <a:p>
            <a:pPr lvl="1" algn="just"/>
            <a:r>
              <a:rPr lang="fr-FR" sz="1600" dirty="0" smtClean="0"/>
              <a:t>Investissements minoritaires (&lt; 20 %)</a:t>
            </a:r>
            <a:endParaRPr lang="en-GB" sz="1600" dirty="0"/>
          </a:p>
          <a:p>
            <a:pPr lvl="1" algn="just"/>
            <a:r>
              <a:rPr lang="en-GB" sz="1600" dirty="0" err="1"/>
              <a:t>A</a:t>
            </a:r>
            <a:r>
              <a:rPr lang="en-GB" sz="1600" dirty="0" err="1" smtClean="0"/>
              <a:t>mortissement</a:t>
            </a:r>
            <a:r>
              <a:rPr lang="en-GB" sz="1600" dirty="0" smtClean="0"/>
              <a:t> à </a:t>
            </a:r>
            <a:r>
              <a:rPr lang="en-GB" sz="1600" dirty="0" err="1" smtClean="0"/>
              <a:t>l’IS</a:t>
            </a:r>
            <a:r>
              <a:rPr lang="en-GB" sz="1600" dirty="0" smtClean="0"/>
              <a:t> </a:t>
            </a:r>
            <a:r>
              <a:rPr lang="en-GB" sz="1600" dirty="0" err="1" smtClean="0"/>
              <a:t>sur</a:t>
            </a:r>
            <a:r>
              <a:rPr lang="en-GB" sz="1600" dirty="0" smtClean="0"/>
              <a:t> 5 </a:t>
            </a:r>
            <a:r>
              <a:rPr lang="en-GB" sz="1600" dirty="0" err="1" smtClean="0"/>
              <a:t>ans</a:t>
            </a:r>
            <a:endParaRPr lang="en-GB" sz="1600" dirty="0" smtClean="0"/>
          </a:p>
          <a:p>
            <a:pPr lvl="1" algn="just"/>
            <a:endParaRPr lang="en-GB" sz="1600" dirty="0"/>
          </a:p>
          <a:p>
            <a:pPr algn="just"/>
            <a:r>
              <a:rPr lang="en-GB" sz="2000" dirty="0" smtClean="0"/>
              <a:t>Conditions :</a:t>
            </a:r>
          </a:p>
          <a:p>
            <a:pPr lvl="1" algn="just"/>
            <a:r>
              <a:rPr lang="fr-FR" sz="1600" dirty="0" smtClean="0"/>
              <a:t>Détention </a:t>
            </a:r>
            <a:r>
              <a:rPr lang="fr-FR" sz="1600" dirty="0"/>
              <a:t>des titres pendant une période d’au moins deux </a:t>
            </a:r>
            <a:r>
              <a:rPr lang="fr-FR" sz="1600" dirty="0" smtClean="0"/>
              <a:t>ans</a:t>
            </a:r>
          </a:p>
          <a:p>
            <a:pPr lvl="1" algn="just"/>
            <a:r>
              <a:rPr lang="fr-FR" sz="1600" dirty="0" smtClean="0"/>
              <a:t>Valeur </a:t>
            </a:r>
            <a:r>
              <a:rPr lang="fr-FR" sz="1600" dirty="0"/>
              <a:t>des </a:t>
            </a:r>
            <a:r>
              <a:rPr lang="fr-FR" sz="1600" dirty="0" smtClean="0"/>
              <a:t>titres détenus inférieure à 1 </a:t>
            </a:r>
            <a:r>
              <a:rPr lang="fr-FR" sz="1600" dirty="0"/>
              <a:t>% </a:t>
            </a:r>
            <a:r>
              <a:rPr lang="fr-FR" sz="1600" dirty="0" smtClean="0"/>
              <a:t>du total de </a:t>
            </a:r>
            <a:r>
              <a:rPr lang="fr-FR" sz="1600" dirty="0"/>
              <a:t>l'actif</a:t>
            </a:r>
          </a:p>
          <a:p>
            <a:pPr lvl="1" algn="just"/>
            <a:endParaRPr lang="fr-FR" sz="1600" dirty="0"/>
          </a:p>
          <a:p>
            <a:pPr lvl="1" algn="just"/>
            <a:endParaRPr lang="en-GB" sz="1600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D65C-B954-4885-8C42-5A4D3C7DD019}" type="slidenum">
              <a:rPr lang="fr-FR" smtClean="0"/>
              <a:t>29</a:t>
            </a:fld>
            <a:endParaRPr lang="fr-FR"/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323528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Le </a:t>
            </a:r>
            <a:r>
              <a:rPr lang="en-GB" sz="2800" i="1" dirty="0" smtClean="0"/>
              <a:t>corporate venture capital</a:t>
            </a:r>
            <a:endParaRPr lang="en-GB" sz="28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3584505" cy="26795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364088" y="478786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  <a:buClr>
                <a:schemeClr val="accent1"/>
              </a:buClr>
              <a:buSzPct val="68000"/>
            </a:pPr>
            <a:r>
              <a:rPr lang="en-GB" sz="1000" b="1" i="1" dirty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Source : Association </a:t>
            </a:r>
            <a:r>
              <a:rPr lang="en-GB" sz="1000" b="1" i="1" dirty="0" err="1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f</a:t>
            </a:r>
            <a:r>
              <a:rPr lang="en-GB" sz="1000" b="1" i="1" dirty="0" err="1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rançaise</a:t>
            </a:r>
            <a:r>
              <a:rPr lang="en-GB" sz="1000" b="1" i="1" dirty="0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en-GB" sz="1000" b="1" i="1" dirty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des </a:t>
            </a:r>
            <a:r>
              <a:rPr lang="en-GB" sz="1000" b="1" i="1" dirty="0" err="1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investisseurs</a:t>
            </a:r>
            <a:r>
              <a:rPr lang="en-GB" sz="1000" b="1" i="1" dirty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 pour la </a:t>
            </a:r>
            <a:r>
              <a:rPr lang="en-GB" sz="1000" b="1" i="1" dirty="0" err="1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croissance</a:t>
            </a:r>
            <a:r>
              <a:rPr lang="en-GB" sz="1000" b="1" i="1" dirty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288791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7"/>
          <p:cNvSpPr txBox="1">
            <a:spLocks noChangeArrowheads="1"/>
          </p:cNvSpPr>
          <p:nvPr/>
        </p:nvSpPr>
        <p:spPr bwMode="auto">
          <a:xfrm>
            <a:off x="2843213" y="1052736"/>
            <a:ext cx="2879725" cy="60007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1pPr>
            <a:lvl2pPr indent="-285750" algn="l" eaLnBrk="0" hangingPunct="0">
              <a:spcBef>
                <a:spcPct val="20000"/>
              </a:spcBef>
              <a:buChar char="–"/>
              <a:defRPr sz="16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2pPr>
            <a:lvl3pPr indent="-228600" algn="l" eaLnBrk="0" hangingPunct="0">
              <a:spcBef>
                <a:spcPct val="20000"/>
              </a:spcBef>
              <a:buChar char="•"/>
              <a:defRPr sz="14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3pPr>
            <a:lvl4pPr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fr-FR" altLang="fr-FR" sz="1600">
                <a:solidFill>
                  <a:srgbClr val="002060"/>
                </a:solidFill>
                <a:ea typeface="MS Gothic" pitchFamily="49" charset="-128"/>
              </a:rPr>
              <a:t>Renforcer la compétitivité des entreprises</a:t>
            </a:r>
          </a:p>
        </p:txBody>
      </p:sp>
      <p:sp>
        <p:nvSpPr>
          <p:cNvPr id="37891" name="Text Box 8"/>
          <p:cNvSpPr txBox="1">
            <a:spLocks noChangeArrowheads="1"/>
          </p:cNvSpPr>
          <p:nvPr/>
        </p:nvSpPr>
        <p:spPr bwMode="auto">
          <a:xfrm>
            <a:off x="468313" y="2276699"/>
            <a:ext cx="1655762" cy="187325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0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1pPr>
            <a:lvl2pPr indent="-285750" algn="l" eaLnBrk="0" hangingPunct="0">
              <a:spcBef>
                <a:spcPct val="20000"/>
              </a:spcBef>
              <a:buChar char="–"/>
              <a:defRPr sz="16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2pPr>
            <a:lvl3pPr indent="-228600" algn="l" eaLnBrk="0" hangingPunct="0">
              <a:spcBef>
                <a:spcPct val="20000"/>
              </a:spcBef>
              <a:buChar char="•"/>
              <a:defRPr sz="14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3pPr>
            <a:lvl4pPr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fr-FR" altLang="fr-FR" sz="1600">
                <a:solidFill>
                  <a:srgbClr val="002060"/>
                </a:solidFill>
                <a:ea typeface="MS Gothic" pitchFamily="49" charset="-128"/>
              </a:rPr>
              <a:t>Réduire les coûts</a:t>
            </a:r>
          </a:p>
        </p:txBody>
      </p:sp>
      <p:sp>
        <p:nvSpPr>
          <p:cNvPr id="37892" name="Text Box 10"/>
          <p:cNvSpPr txBox="1">
            <a:spLocks noChangeArrowheads="1"/>
          </p:cNvSpPr>
          <p:nvPr/>
        </p:nvSpPr>
        <p:spPr bwMode="auto">
          <a:xfrm>
            <a:off x="2195513" y="2276699"/>
            <a:ext cx="1655762" cy="187325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0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1pPr>
            <a:lvl2pPr indent="-285750" algn="l" eaLnBrk="0" hangingPunct="0">
              <a:spcBef>
                <a:spcPct val="20000"/>
              </a:spcBef>
              <a:buChar char="–"/>
              <a:defRPr sz="16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2pPr>
            <a:lvl3pPr indent="-228600" algn="l" eaLnBrk="0" hangingPunct="0">
              <a:spcBef>
                <a:spcPct val="20000"/>
              </a:spcBef>
              <a:buChar char="•"/>
              <a:defRPr sz="14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3pPr>
            <a:lvl4pPr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fr-FR" altLang="fr-FR" sz="1600">
                <a:solidFill>
                  <a:srgbClr val="002060"/>
                </a:solidFill>
                <a:ea typeface="MS Gothic" pitchFamily="49" charset="-128"/>
              </a:rPr>
              <a:t>Améliorer la productivité</a:t>
            </a:r>
          </a:p>
        </p:txBody>
      </p:sp>
      <p:sp>
        <p:nvSpPr>
          <p:cNvPr id="37893" name="Text Box 11"/>
          <p:cNvSpPr txBox="1">
            <a:spLocks noChangeArrowheads="1"/>
          </p:cNvSpPr>
          <p:nvPr/>
        </p:nvSpPr>
        <p:spPr bwMode="auto">
          <a:xfrm>
            <a:off x="4716463" y="2276699"/>
            <a:ext cx="1655762" cy="187325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0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1pPr>
            <a:lvl2pPr indent="-285750" algn="l" eaLnBrk="0" hangingPunct="0">
              <a:spcBef>
                <a:spcPct val="20000"/>
              </a:spcBef>
              <a:buChar char="–"/>
              <a:defRPr sz="16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2pPr>
            <a:lvl3pPr indent="-228600" algn="l" eaLnBrk="0" hangingPunct="0">
              <a:spcBef>
                <a:spcPct val="20000"/>
              </a:spcBef>
              <a:buChar char="•"/>
              <a:defRPr sz="14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3pPr>
            <a:lvl4pPr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fr-FR" altLang="fr-FR" sz="1600">
                <a:solidFill>
                  <a:srgbClr val="002060"/>
                </a:solidFill>
                <a:ea typeface="MS Gothic" pitchFamily="49" charset="-128"/>
              </a:rPr>
              <a:t>Être différenciant par l’innovation</a:t>
            </a:r>
          </a:p>
        </p:txBody>
      </p:sp>
      <p:sp>
        <p:nvSpPr>
          <p:cNvPr id="37894" name="Text Box 12"/>
          <p:cNvSpPr txBox="1">
            <a:spLocks noChangeArrowheads="1"/>
          </p:cNvSpPr>
          <p:nvPr/>
        </p:nvSpPr>
        <p:spPr bwMode="auto">
          <a:xfrm>
            <a:off x="6443663" y="2276699"/>
            <a:ext cx="1655762" cy="187325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0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1pPr>
            <a:lvl2pPr indent="-285750" algn="l" eaLnBrk="0" hangingPunct="0">
              <a:spcBef>
                <a:spcPct val="20000"/>
              </a:spcBef>
              <a:buChar char="–"/>
              <a:defRPr sz="16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2pPr>
            <a:lvl3pPr indent="-228600" algn="l" eaLnBrk="0" hangingPunct="0">
              <a:spcBef>
                <a:spcPct val="20000"/>
              </a:spcBef>
              <a:buChar char="•"/>
              <a:defRPr sz="14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3pPr>
            <a:lvl4pPr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fr-FR" altLang="fr-FR" sz="1600">
                <a:solidFill>
                  <a:srgbClr val="002060"/>
                </a:solidFill>
                <a:ea typeface="MS Gothic" pitchFamily="49" charset="-128"/>
              </a:rPr>
              <a:t>Être différenciant par d’autres moteurs que l’innovation</a:t>
            </a:r>
          </a:p>
        </p:txBody>
      </p:sp>
      <p:sp>
        <p:nvSpPr>
          <p:cNvPr id="37895" name="Line 14"/>
          <p:cNvSpPr>
            <a:spLocks noChangeShapeType="1"/>
          </p:cNvSpPr>
          <p:nvPr/>
        </p:nvSpPr>
        <p:spPr bwMode="auto">
          <a:xfrm flipH="1">
            <a:off x="1476375" y="1702024"/>
            <a:ext cx="1439863" cy="574675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896" name="Line 18"/>
          <p:cNvSpPr>
            <a:spLocks noChangeShapeType="1"/>
          </p:cNvSpPr>
          <p:nvPr/>
        </p:nvSpPr>
        <p:spPr bwMode="auto">
          <a:xfrm>
            <a:off x="5622004" y="1702024"/>
            <a:ext cx="1152525" cy="574675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897" name="Line 19"/>
          <p:cNvSpPr>
            <a:spLocks noChangeShapeType="1"/>
          </p:cNvSpPr>
          <p:nvPr/>
        </p:nvSpPr>
        <p:spPr bwMode="auto">
          <a:xfrm flipH="1">
            <a:off x="2843213" y="1702024"/>
            <a:ext cx="649287" cy="574675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898" name="Line 20"/>
          <p:cNvSpPr>
            <a:spLocks noChangeShapeType="1"/>
          </p:cNvSpPr>
          <p:nvPr/>
        </p:nvSpPr>
        <p:spPr bwMode="auto">
          <a:xfrm>
            <a:off x="5149850" y="1702024"/>
            <a:ext cx="501650" cy="574675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899" name="Rectangle 21"/>
          <p:cNvSpPr>
            <a:spLocks noChangeArrowheads="1"/>
          </p:cNvSpPr>
          <p:nvPr/>
        </p:nvSpPr>
        <p:spPr bwMode="auto">
          <a:xfrm>
            <a:off x="250825" y="1844899"/>
            <a:ext cx="3960813" cy="2808287"/>
          </a:xfrm>
          <a:prstGeom prst="rect">
            <a:avLst/>
          </a:prstGeom>
          <a:noFill/>
          <a:ln w="12700">
            <a:solidFill>
              <a:srgbClr val="0070C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algn="l" eaLnBrk="0" hangingPunct="0">
              <a:spcBef>
                <a:spcPct val="20000"/>
              </a:spcBef>
              <a:buChar char="•"/>
              <a:defRPr sz="20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1pPr>
            <a:lvl2pPr indent="-285750" algn="l" eaLnBrk="0" hangingPunct="0">
              <a:spcBef>
                <a:spcPct val="20000"/>
              </a:spcBef>
              <a:buChar char="–"/>
              <a:defRPr sz="16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2pPr>
            <a:lvl3pPr indent="-228600" algn="l" eaLnBrk="0" hangingPunct="0">
              <a:spcBef>
                <a:spcPct val="20000"/>
              </a:spcBef>
              <a:buChar char="•"/>
              <a:defRPr sz="14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3pPr>
            <a:lvl4pPr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fr-FR" altLang="fr-FR" sz="1400" dirty="0">
                <a:solidFill>
                  <a:srgbClr val="0070C0"/>
                </a:solidFill>
                <a:ea typeface="MS Gothic" pitchFamily="49" charset="-128"/>
              </a:rPr>
              <a:t>Compétitivité prix</a:t>
            </a:r>
          </a:p>
        </p:txBody>
      </p:sp>
      <p:sp>
        <p:nvSpPr>
          <p:cNvPr id="37900" name="Rectangle 23"/>
          <p:cNvSpPr>
            <a:spLocks noChangeArrowheads="1"/>
          </p:cNvSpPr>
          <p:nvPr/>
        </p:nvSpPr>
        <p:spPr bwMode="auto">
          <a:xfrm>
            <a:off x="4427538" y="1844899"/>
            <a:ext cx="3960812" cy="2808287"/>
          </a:xfrm>
          <a:prstGeom prst="rect">
            <a:avLst/>
          </a:prstGeom>
          <a:noFill/>
          <a:ln w="12700">
            <a:solidFill>
              <a:srgbClr val="0070C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algn="l" eaLnBrk="0" hangingPunct="0">
              <a:spcBef>
                <a:spcPct val="20000"/>
              </a:spcBef>
              <a:buChar char="•"/>
              <a:defRPr sz="20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1pPr>
            <a:lvl2pPr indent="-285750" algn="l" eaLnBrk="0" hangingPunct="0">
              <a:spcBef>
                <a:spcPct val="20000"/>
              </a:spcBef>
              <a:buChar char="–"/>
              <a:defRPr sz="16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2pPr>
            <a:lvl3pPr indent="-228600" algn="l" eaLnBrk="0" hangingPunct="0">
              <a:spcBef>
                <a:spcPct val="20000"/>
              </a:spcBef>
              <a:buChar char="•"/>
              <a:defRPr sz="14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3pPr>
            <a:lvl4pPr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fr-FR" altLang="fr-FR" sz="1400" dirty="0">
                <a:solidFill>
                  <a:srgbClr val="0070C0"/>
                </a:solidFill>
                <a:ea typeface="MS Gothic" pitchFamily="49" charset="-128"/>
              </a:rPr>
              <a:t>Compétitivité hors prix</a:t>
            </a:r>
          </a:p>
        </p:txBody>
      </p:sp>
      <p:sp>
        <p:nvSpPr>
          <p:cNvPr id="37901" name="Line 24"/>
          <p:cNvSpPr>
            <a:spLocks noChangeShapeType="1"/>
          </p:cNvSpPr>
          <p:nvPr/>
        </p:nvSpPr>
        <p:spPr bwMode="auto">
          <a:xfrm>
            <a:off x="1404938" y="4221386"/>
            <a:ext cx="1438275" cy="936625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02" name="Line 25"/>
          <p:cNvSpPr>
            <a:spLocks noChangeShapeType="1"/>
          </p:cNvSpPr>
          <p:nvPr/>
        </p:nvSpPr>
        <p:spPr bwMode="auto">
          <a:xfrm>
            <a:off x="3133725" y="4292824"/>
            <a:ext cx="501650" cy="792162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03" name="Line 26"/>
          <p:cNvSpPr>
            <a:spLocks noChangeShapeType="1"/>
          </p:cNvSpPr>
          <p:nvPr/>
        </p:nvSpPr>
        <p:spPr bwMode="auto">
          <a:xfrm flipH="1">
            <a:off x="5076825" y="4292824"/>
            <a:ext cx="431800" cy="792162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04" name="Line 27"/>
          <p:cNvSpPr>
            <a:spLocks noChangeShapeType="1"/>
          </p:cNvSpPr>
          <p:nvPr/>
        </p:nvSpPr>
        <p:spPr bwMode="auto">
          <a:xfrm flipH="1">
            <a:off x="5724525" y="4292824"/>
            <a:ext cx="1295400" cy="865187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05" name="Text Box 28"/>
          <p:cNvSpPr txBox="1">
            <a:spLocks noChangeArrowheads="1"/>
          </p:cNvSpPr>
          <p:nvPr/>
        </p:nvSpPr>
        <p:spPr bwMode="auto">
          <a:xfrm>
            <a:off x="2555777" y="5157192"/>
            <a:ext cx="3816448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1pPr>
            <a:lvl2pPr indent="-285750" algn="l" eaLnBrk="0" hangingPunct="0">
              <a:spcBef>
                <a:spcPct val="20000"/>
              </a:spcBef>
              <a:buChar char="–"/>
              <a:defRPr sz="16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2pPr>
            <a:lvl3pPr indent="-228600" algn="l" eaLnBrk="0" hangingPunct="0">
              <a:spcBef>
                <a:spcPct val="20000"/>
              </a:spcBef>
              <a:buChar char="•"/>
              <a:defRPr sz="14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3pPr>
            <a:lvl4pPr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fr-FR" altLang="fr-FR" sz="1600" dirty="0" smtClean="0">
                <a:solidFill>
                  <a:srgbClr val="002060"/>
                </a:solidFill>
                <a:ea typeface="MS Gothic" pitchFamily="49" charset="-128"/>
              </a:rPr>
              <a:t>Vendre / exporter/Croître plus vite que la moyenne, employer plus</a:t>
            </a:r>
            <a:endParaRPr lang="fr-FR" altLang="fr-FR" sz="1600" dirty="0">
              <a:solidFill>
                <a:srgbClr val="002060"/>
              </a:solidFill>
              <a:ea typeface="MS Gothic" pitchFamily="49" charset="-128"/>
            </a:endParaRPr>
          </a:p>
        </p:txBody>
      </p:sp>
      <p:sp>
        <p:nvSpPr>
          <p:cNvPr id="37907" name="Text Box 8"/>
          <p:cNvSpPr txBox="1">
            <a:spLocks noChangeArrowheads="1"/>
          </p:cNvSpPr>
          <p:nvPr/>
        </p:nvSpPr>
        <p:spPr bwMode="auto">
          <a:xfrm>
            <a:off x="468313" y="2276699"/>
            <a:ext cx="1655762" cy="187325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0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1pPr>
            <a:lvl2pPr indent="-285750" algn="l" eaLnBrk="0" hangingPunct="0">
              <a:spcBef>
                <a:spcPct val="20000"/>
              </a:spcBef>
              <a:buChar char="–"/>
              <a:defRPr sz="16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2pPr>
            <a:lvl3pPr indent="-228600" algn="l" eaLnBrk="0" hangingPunct="0">
              <a:spcBef>
                <a:spcPct val="20000"/>
              </a:spcBef>
              <a:buChar char="•"/>
              <a:defRPr sz="14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3pPr>
            <a:lvl4pPr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fr-FR" altLang="fr-FR" sz="1600">
                <a:solidFill>
                  <a:srgbClr val="002060"/>
                </a:solidFill>
                <a:ea typeface="MS Gothic" pitchFamily="49" charset="-128"/>
              </a:rPr>
              <a:t>Réduire les coûts</a:t>
            </a:r>
          </a:p>
        </p:txBody>
      </p:sp>
      <p:sp>
        <p:nvSpPr>
          <p:cNvPr id="37908" name="Text Box 10"/>
          <p:cNvSpPr txBox="1">
            <a:spLocks noChangeArrowheads="1"/>
          </p:cNvSpPr>
          <p:nvPr/>
        </p:nvSpPr>
        <p:spPr bwMode="auto">
          <a:xfrm>
            <a:off x="2195513" y="2276699"/>
            <a:ext cx="1655762" cy="187325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0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1pPr>
            <a:lvl2pPr indent="-285750" algn="l" eaLnBrk="0" hangingPunct="0">
              <a:spcBef>
                <a:spcPct val="20000"/>
              </a:spcBef>
              <a:buChar char="–"/>
              <a:defRPr sz="16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2pPr>
            <a:lvl3pPr indent="-228600" algn="l" eaLnBrk="0" hangingPunct="0">
              <a:spcBef>
                <a:spcPct val="20000"/>
              </a:spcBef>
              <a:buChar char="•"/>
              <a:defRPr sz="14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3pPr>
            <a:lvl4pPr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fr-FR" altLang="fr-FR" sz="1600">
                <a:solidFill>
                  <a:srgbClr val="002060"/>
                </a:solidFill>
                <a:ea typeface="MS Gothic" pitchFamily="49" charset="-128"/>
              </a:rPr>
              <a:t>Améliorer la productivité</a:t>
            </a:r>
          </a:p>
        </p:txBody>
      </p:sp>
      <p:sp>
        <p:nvSpPr>
          <p:cNvPr id="37909" name="Text Box 11"/>
          <p:cNvSpPr txBox="1">
            <a:spLocks noChangeArrowheads="1"/>
          </p:cNvSpPr>
          <p:nvPr/>
        </p:nvSpPr>
        <p:spPr bwMode="auto">
          <a:xfrm>
            <a:off x="4716463" y="2276699"/>
            <a:ext cx="1655762" cy="187325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0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1pPr>
            <a:lvl2pPr indent="-285750" algn="l" eaLnBrk="0" hangingPunct="0">
              <a:spcBef>
                <a:spcPct val="20000"/>
              </a:spcBef>
              <a:buChar char="–"/>
              <a:defRPr sz="16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2pPr>
            <a:lvl3pPr indent="-228600" algn="l" eaLnBrk="0" hangingPunct="0">
              <a:spcBef>
                <a:spcPct val="20000"/>
              </a:spcBef>
              <a:buChar char="•"/>
              <a:defRPr sz="14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3pPr>
            <a:lvl4pPr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fr-FR" altLang="fr-FR" sz="1600">
                <a:solidFill>
                  <a:srgbClr val="002060"/>
                </a:solidFill>
                <a:ea typeface="MS Gothic" pitchFamily="49" charset="-128"/>
              </a:rPr>
              <a:t>Être différenciant par l’innovation</a:t>
            </a:r>
          </a:p>
        </p:txBody>
      </p:sp>
      <p:sp>
        <p:nvSpPr>
          <p:cNvPr id="37910" name="Text Box 12"/>
          <p:cNvSpPr txBox="1">
            <a:spLocks noChangeArrowheads="1"/>
          </p:cNvSpPr>
          <p:nvPr/>
        </p:nvSpPr>
        <p:spPr bwMode="auto">
          <a:xfrm>
            <a:off x="6443663" y="2276699"/>
            <a:ext cx="1655762" cy="187325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0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1pPr>
            <a:lvl2pPr indent="-285750" algn="l" eaLnBrk="0" hangingPunct="0">
              <a:spcBef>
                <a:spcPct val="20000"/>
              </a:spcBef>
              <a:buChar char="–"/>
              <a:defRPr sz="16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2pPr>
            <a:lvl3pPr indent="-228600" algn="l" eaLnBrk="0" hangingPunct="0">
              <a:spcBef>
                <a:spcPct val="20000"/>
              </a:spcBef>
              <a:buChar char="•"/>
              <a:defRPr sz="14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3pPr>
            <a:lvl4pPr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fr-FR" altLang="fr-FR" sz="1600">
                <a:solidFill>
                  <a:srgbClr val="002060"/>
                </a:solidFill>
                <a:ea typeface="MS Gothic" pitchFamily="49" charset="-128"/>
              </a:rPr>
              <a:t>Être différenciant par d’autres moteurs que l’innovation</a:t>
            </a:r>
          </a:p>
        </p:txBody>
      </p:sp>
      <p:sp>
        <p:nvSpPr>
          <p:cNvPr id="37911" name="Text Box 10"/>
          <p:cNvSpPr txBox="1">
            <a:spLocks noChangeArrowheads="1"/>
          </p:cNvSpPr>
          <p:nvPr/>
        </p:nvSpPr>
        <p:spPr bwMode="auto">
          <a:xfrm>
            <a:off x="2195513" y="2276699"/>
            <a:ext cx="1655762" cy="187325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0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1pPr>
            <a:lvl2pPr indent="-285750" algn="l" eaLnBrk="0" hangingPunct="0">
              <a:spcBef>
                <a:spcPct val="20000"/>
              </a:spcBef>
              <a:buChar char="–"/>
              <a:defRPr sz="16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2pPr>
            <a:lvl3pPr indent="-228600" algn="l" eaLnBrk="0" hangingPunct="0">
              <a:spcBef>
                <a:spcPct val="20000"/>
              </a:spcBef>
              <a:buChar char="•"/>
              <a:defRPr sz="14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3pPr>
            <a:lvl4pPr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fr-FR" altLang="fr-FR" sz="1600">
                <a:solidFill>
                  <a:srgbClr val="002060"/>
                </a:solidFill>
                <a:ea typeface="MS Gothic" pitchFamily="49" charset="-128"/>
              </a:rPr>
              <a:t>Améliorer la productivité</a:t>
            </a:r>
          </a:p>
        </p:txBody>
      </p:sp>
      <p:sp>
        <p:nvSpPr>
          <p:cNvPr id="37912" name="Text Box 11"/>
          <p:cNvSpPr txBox="1">
            <a:spLocks noChangeArrowheads="1"/>
          </p:cNvSpPr>
          <p:nvPr/>
        </p:nvSpPr>
        <p:spPr bwMode="auto">
          <a:xfrm>
            <a:off x="4716463" y="2276699"/>
            <a:ext cx="1655762" cy="187325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0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1pPr>
            <a:lvl2pPr indent="-285750" algn="l" eaLnBrk="0" hangingPunct="0">
              <a:spcBef>
                <a:spcPct val="20000"/>
              </a:spcBef>
              <a:buChar char="–"/>
              <a:defRPr sz="16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2pPr>
            <a:lvl3pPr indent="-228600" algn="l" eaLnBrk="0" hangingPunct="0">
              <a:spcBef>
                <a:spcPct val="20000"/>
              </a:spcBef>
              <a:buChar char="•"/>
              <a:defRPr sz="14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3pPr>
            <a:lvl4pPr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fr-FR" altLang="fr-FR" sz="1600">
                <a:solidFill>
                  <a:srgbClr val="002060"/>
                </a:solidFill>
                <a:ea typeface="MS Gothic" pitchFamily="49" charset="-128"/>
              </a:rPr>
              <a:t>Être différenciant par l’innovation</a:t>
            </a:r>
          </a:p>
        </p:txBody>
      </p:sp>
      <p:sp>
        <p:nvSpPr>
          <p:cNvPr id="37913" name="Text Box 12"/>
          <p:cNvSpPr txBox="1">
            <a:spLocks noChangeArrowheads="1"/>
          </p:cNvSpPr>
          <p:nvPr/>
        </p:nvSpPr>
        <p:spPr bwMode="auto">
          <a:xfrm>
            <a:off x="6443663" y="2276699"/>
            <a:ext cx="1655762" cy="187325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0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1pPr>
            <a:lvl2pPr indent="-285750" algn="l" eaLnBrk="0" hangingPunct="0">
              <a:spcBef>
                <a:spcPct val="20000"/>
              </a:spcBef>
              <a:buChar char="–"/>
              <a:defRPr sz="16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2pPr>
            <a:lvl3pPr indent="-228600" algn="l" eaLnBrk="0" hangingPunct="0">
              <a:spcBef>
                <a:spcPct val="20000"/>
              </a:spcBef>
              <a:buChar char="•"/>
              <a:defRPr sz="14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3pPr>
            <a:lvl4pPr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fr-FR" altLang="fr-FR" sz="1600">
                <a:solidFill>
                  <a:srgbClr val="002060"/>
                </a:solidFill>
                <a:ea typeface="MS Gothic" pitchFamily="49" charset="-128"/>
              </a:rPr>
              <a:t>Être différenciant par d’autres moteurs que l’innovation</a:t>
            </a:r>
          </a:p>
        </p:txBody>
      </p:sp>
      <p:sp>
        <p:nvSpPr>
          <p:cNvPr id="37914" name="Text Box 8"/>
          <p:cNvSpPr txBox="1">
            <a:spLocks noChangeArrowheads="1"/>
          </p:cNvSpPr>
          <p:nvPr/>
        </p:nvSpPr>
        <p:spPr bwMode="auto">
          <a:xfrm>
            <a:off x="468313" y="2276699"/>
            <a:ext cx="1655762" cy="187325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20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1pPr>
            <a:lvl2pPr indent="-285750" algn="l" eaLnBrk="0" hangingPunct="0">
              <a:spcBef>
                <a:spcPct val="20000"/>
              </a:spcBef>
              <a:buChar char="–"/>
              <a:defRPr sz="16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2pPr>
            <a:lvl3pPr indent="-228600" algn="l" eaLnBrk="0" hangingPunct="0">
              <a:spcBef>
                <a:spcPct val="20000"/>
              </a:spcBef>
              <a:buChar char="•"/>
              <a:defRPr sz="14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3pPr>
            <a:lvl4pPr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fr-FR" altLang="fr-FR" sz="1600">
                <a:solidFill>
                  <a:srgbClr val="002060"/>
                </a:solidFill>
                <a:ea typeface="MS Gothic" pitchFamily="49" charset="-128"/>
              </a:rPr>
              <a:t>Réduire les coûts</a:t>
            </a:r>
          </a:p>
        </p:txBody>
      </p:sp>
      <p:sp>
        <p:nvSpPr>
          <p:cNvPr id="37915" name="Text Box 10"/>
          <p:cNvSpPr txBox="1">
            <a:spLocks noChangeArrowheads="1"/>
          </p:cNvSpPr>
          <p:nvPr/>
        </p:nvSpPr>
        <p:spPr bwMode="auto">
          <a:xfrm>
            <a:off x="2195513" y="2276699"/>
            <a:ext cx="1655762" cy="187325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20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1pPr>
            <a:lvl2pPr indent="-285750" algn="l" eaLnBrk="0" hangingPunct="0">
              <a:spcBef>
                <a:spcPct val="20000"/>
              </a:spcBef>
              <a:buChar char="–"/>
              <a:defRPr sz="16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2pPr>
            <a:lvl3pPr indent="-228600" algn="l" eaLnBrk="0" hangingPunct="0">
              <a:spcBef>
                <a:spcPct val="20000"/>
              </a:spcBef>
              <a:buChar char="•"/>
              <a:defRPr sz="14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3pPr>
            <a:lvl4pPr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fr-FR" altLang="fr-FR" sz="1600">
                <a:solidFill>
                  <a:srgbClr val="002060"/>
                </a:solidFill>
                <a:ea typeface="MS Gothic" pitchFamily="49" charset="-128"/>
              </a:rPr>
              <a:t>Améliorer la productivité</a:t>
            </a:r>
          </a:p>
        </p:txBody>
      </p:sp>
      <p:sp>
        <p:nvSpPr>
          <p:cNvPr id="37916" name="Text Box 11"/>
          <p:cNvSpPr txBox="1">
            <a:spLocks noChangeArrowheads="1"/>
          </p:cNvSpPr>
          <p:nvPr/>
        </p:nvSpPr>
        <p:spPr bwMode="auto">
          <a:xfrm>
            <a:off x="4716463" y="2276699"/>
            <a:ext cx="1655762" cy="187325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20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1pPr>
            <a:lvl2pPr indent="-285750" algn="l" eaLnBrk="0" hangingPunct="0">
              <a:spcBef>
                <a:spcPct val="20000"/>
              </a:spcBef>
              <a:buChar char="–"/>
              <a:defRPr sz="16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2pPr>
            <a:lvl3pPr indent="-228600" algn="l" eaLnBrk="0" hangingPunct="0">
              <a:spcBef>
                <a:spcPct val="20000"/>
              </a:spcBef>
              <a:buChar char="•"/>
              <a:defRPr sz="14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3pPr>
            <a:lvl4pPr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fr-FR" altLang="fr-FR" sz="1600" dirty="0">
                <a:solidFill>
                  <a:srgbClr val="002060"/>
                </a:solidFill>
                <a:ea typeface="MS Gothic" pitchFamily="49" charset="-128"/>
              </a:rPr>
              <a:t>Être différenciant </a:t>
            </a:r>
            <a:r>
              <a:rPr lang="fr-FR" altLang="fr-FR" sz="1600" dirty="0">
                <a:solidFill>
                  <a:srgbClr val="C02846"/>
                </a:solidFill>
                <a:ea typeface="MS Gothic" pitchFamily="49" charset="-128"/>
              </a:rPr>
              <a:t>par l’innovation</a:t>
            </a:r>
          </a:p>
        </p:txBody>
      </p:sp>
      <p:sp>
        <p:nvSpPr>
          <p:cNvPr id="37917" name="Text Box 12"/>
          <p:cNvSpPr txBox="1">
            <a:spLocks noChangeArrowheads="1"/>
          </p:cNvSpPr>
          <p:nvPr/>
        </p:nvSpPr>
        <p:spPr bwMode="auto">
          <a:xfrm>
            <a:off x="6443663" y="2276699"/>
            <a:ext cx="1655762" cy="187325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20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1pPr>
            <a:lvl2pPr indent="-285750" algn="l" eaLnBrk="0" hangingPunct="0">
              <a:spcBef>
                <a:spcPct val="20000"/>
              </a:spcBef>
              <a:buChar char="–"/>
              <a:defRPr sz="16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2pPr>
            <a:lvl3pPr indent="-228600" algn="l" eaLnBrk="0" hangingPunct="0">
              <a:spcBef>
                <a:spcPct val="20000"/>
              </a:spcBef>
              <a:buChar char="•"/>
              <a:defRPr sz="14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3pPr>
            <a:lvl4pPr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fr-FR" altLang="fr-FR" sz="1600">
                <a:solidFill>
                  <a:srgbClr val="002060"/>
                </a:solidFill>
                <a:ea typeface="MS Gothic" pitchFamily="49" charset="-128"/>
              </a:rPr>
              <a:t>Être différenciant par d’autres moteurs que l’innovation</a:t>
            </a:r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8388350" y="6491286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6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800" i="1" dirty="0">
                <a:solidFill>
                  <a:schemeClr val="tx1"/>
                </a:solidFill>
                <a:ea typeface="MS Gothic" pitchFamily="49" charset="-128"/>
              </a:rPr>
              <a:t>25</a:t>
            </a:r>
          </a:p>
        </p:txBody>
      </p:sp>
      <p:sp>
        <p:nvSpPr>
          <p:cNvPr id="37919" name="Text Box 7"/>
          <p:cNvSpPr txBox="1">
            <a:spLocks noChangeArrowheads="1"/>
          </p:cNvSpPr>
          <p:nvPr/>
        </p:nvSpPr>
        <p:spPr bwMode="auto">
          <a:xfrm>
            <a:off x="2843213" y="1052736"/>
            <a:ext cx="2879725" cy="60007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1pPr>
            <a:lvl2pPr indent="-285750" algn="l" eaLnBrk="0" hangingPunct="0">
              <a:spcBef>
                <a:spcPct val="20000"/>
              </a:spcBef>
              <a:buChar char="–"/>
              <a:defRPr sz="16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2pPr>
            <a:lvl3pPr indent="-228600" algn="l" eaLnBrk="0" hangingPunct="0">
              <a:spcBef>
                <a:spcPct val="20000"/>
              </a:spcBef>
              <a:buChar char="•"/>
              <a:defRPr sz="14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3pPr>
            <a:lvl4pPr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fr-FR" altLang="fr-FR" sz="1600">
                <a:solidFill>
                  <a:srgbClr val="002060"/>
                </a:solidFill>
                <a:ea typeface="MS Gothic" pitchFamily="49" charset="-128"/>
              </a:rPr>
              <a:t>Renforcer la compétitivité des entreprises</a:t>
            </a:r>
          </a:p>
        </p:txBody>
      </p:sp>
      <p:sp>
        <p:nvSpPr>
          <p:cNvPr id="37921" name="Text Box 10"/>
          <p:cNvSpPr txBox="1">
            <a:spLocks noChangeArrowheads="1"/>
          </p:cNvSpPr>
          <p:nvPr/>
        </p:nvSpPr>
        <p:spPr bwMode="auto">
          <a:xfrm>
            <a:off x="2195513" y="2276699"/>
            <a:ext cx="1655762" cy="187325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20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1pPr>
            <a:lvl2pPr indent="-285750" algn="l" eaLnBrk="0" hangingPunct="0">
              <a:spcBef>
                <a:spcPct val="20000"/>
              </a:spcBef>
              <a:buChar char="–"/>
              <a:defRPr sz="16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2pPr>
            <a:lvl3pPr indent="-228600" algn="l" eaLnBrk="0" hangingPunct="0">
              <a:spcBef>
                <a:spcPct val="20000"/>
              </a:spcBef>
              <a:buChar char="•"/>
              <a:defRPr sz="14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3pPr>
            <a:lvl4pPr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fr-FR" altLang="fr-FR" sz="1600">
                <a:solidFill>
                  <a:srgbClr val="002060"/>
                </a:solidFill>
                <a:ea typeface="MS Gothic" pitchFamily="49" charset="-128"/>
              </a:rPr>
              <a:t>Améliorer la productivité</a:t>
            </a:r>
          </a:p>
        </p:txBody>
      </p:sp>
      <p:sp>
        <p:nvSpPr>
          <p:cNvPr id="37922" name="Text Box 7"/>
          <p:cNvSpPr txBox="1">
            <a:spLocks noChangeArrowheads="1"/>
          </p:cNvSpPr>
          <p:nvPr/>
        </p:nvSpPr>
        <p:spPr bwMode="auto">
          <a:xfrm>
            <a:off x="2843213" y="1052736"/>
            <a:ext cx="2879725" cy="60007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1pPr>
            <a:lvl2pPr indent="-285750" algn="l" eaLnBrk="0" hangingPunct="0">
              <a:spcBef>
                <a:spcPct val="20000"/>
              </a:spcBef>
              <a:buChar char="–"/>
              <a:defRPr sz="16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2pPr>
            <a:lvl3pPr indent="-228600" algn="l" eaLnBrk="0" hangingPunct="0">
              <a:spcBef>
                <a:spcPct val="20000"/>
              </a:spcBef>
              <a:buChar char="•"/>
              <a:defRPr sz="14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3pPr>
            <a:lvl4pPr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fr-FR" altLang="fr-FR" sz="1600">
                <a:solidFill>
                  <a:srgbClr val="002060"/>
                </a:solidFill>
                <a:ea typeface="MS Gothic" pitchFamily="49" charset="-128"/>
              </a:rPr>
              <a:t>Renforcer la compétitivité des entreprises</a:t>
            </a:r>
          </a:p>
        </p:txBody>
      </p:sp>
      <p:sp>
        <p:nvSpPr>
          <p:cNvPr id="37924" name="Text Box 8"/>
          <p:cNvSpPr txBox="1">
            <a:spLocks noChangeArrowheads="1"/>
          </p:cNvSpPr>
          <p:nvPr/>
        </p:nvSpPr>
        <p:spPr bwMode="auto">
          <a:xfrm>
            <a:off x="468313" y="2276699"/>
            <a:ext cx="1655762" cy="187325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20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1pPr>
            <a:lvl2pPr indent="-285750" algn="l" eaLnBrk="0" hangingPunct="0">
              <a:spcBef>
                <a:spcPct val="20000"/>
              </a:spcBef>
              <a:buChar char="–"/>
              <a:defRPr sz="16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2pPr>
            <a:lvl3pPr indent="-228600" algn="l" eaLnBrk="0" hangingPunct="0">
              <a:spcBef>
                <a:spcPct val="20000"/>
              </a:spcBef>
              <a:buChar char="•"/>
              <a:defRPr sz="14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3pPr>
            <a:lvl4pPr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fr-FR" altLang="fr-FR" sz="1600">
                <a:solidFill>
                  <a:srgbClr val="002060"/>
                </a:solidFill>
                <a:ea typeface="MS Gothic" pitchFamily="49" charset="-128"/>
              </a:rPr>
              <a:t>Réduire les coûts</a:t>
            </a:r>
          </a:p>
        </p:txBody>
      </p:sp>
      <p:sp>
        <p:nvSpPr>
          <p:cNvPr id="37925" name="Text Box 10"/>
          <p:cNvSpPr txBox="1">
            <a:spLocks noChangeArrowheads="1"/>
          </p:cNvSpPr>
          <p:nvPr/>
        </p:nvSpPr>
        <p:spPr bwMode="auto">
          <a:xfrm>
            <a:off x="2195512" y="2276699"/>
            <a:ext cx="1771803" cy="187325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20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1pPr>
            <a:lvl2pPr indent="-285750" algn="l" eaLnBrk="0" hangingPunct="0">
              <a:spcBef>
                <a:spcPct val="20000"/>
              </a:spcBef>
              <a:buChar char="–"/>
              <a:defRPr sz="16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2pPr>
            <a:lvl3pPr indent="-228600" algn="l" eaLnBrk="0" hangingPunct="0">
              <a:spcBef>
                <a:spcPct val="20000"/>
              </a:spcBef>
              <a:buChar char="•"/>
              <a:defRPr sz="14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3pPr>
            <a:lvl4pPr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fr-FR" altLang="fr-FR" sz="1600" dirty="0">
                <a:solidFill>
                  <a:srgbClr val="002060"/>
                </a:solidFill>
                <a:ea typeface="MS Gothic" pitchFamily="49" charset="-128"/>
              </a:rPr>
              <a:t>Améliorer la </a:t>
            </a:r>
            <a:r>
              <a:rPr lang="fr-FR" altLang="fr-FR" sz="1600" dirty="0" smtClean="0">
                <a:solidFill>
                  <a:srgbClr val="002060"/>
                </a:solidFill>
                <a:ea typeface="MS Gothic" pitchFamily="49" charset="-128"/>
              </a:rPr>
              <a:t>productivité </a:t>
            </a:r>
            <a:r>
              <a:rPr lang="fr-FR" altLang="fr-FR" sz="1600" dirty="0" smtClean="0">
                <a:solidFill>
                  <a:srgbClr val="C02846"/>
                </a:solidFill>
                <a:ea typeface="MS Gothic" pitchFamily="49" charset="-128"/>
              </a:rPr>
              <a:t>par l’investissement innovant</a:t>
            </a:r>
            <a:endParaRPr lang="fr-FR" altLang="fr-FR" sz="1600" dirty="0">
              <a:solidFill>
                <a:srgbClr val="C02846"/>
              </a:solidFill>
              <a:ea typeface="MS Gothic" pitchFamily="49" charset="-128"/>
            </a:endParaRPr>
          </a:p>
        </p:txBody>
      </p:sp>
      <p:sp>
        <p:nvSpPr>
          <p:cNvPr id="37926" name="Text Box 7"/>
          <p:cNvSpPr txBox="1">
            <a:spLocks noChangeArrowheads="1"/>
          </p:cNvSpPr>
          <p:nvPr/>
        </p:nvSpPr>
        <p:spPr bwMode="auto">
          <a:xfrm>
            <a:off x="2843213" y="1052736"/>
            <a:ext cx="2879725" cy="60007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1pPr>
            <a:lvl2pPr indent="-285750" algn="l" eaLnBrk="0" hangingPunct="0">
              <a:spcBef>
                <a:spcPct val="20000"/>
              </a:spcBef>
              <a:buChar char="–"/>
              <a:defRPr sz="16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2pPr>
            <a:lvl3pPr indent="-228600" algn="l" eaLnBrk="0" hangingPunct="0">
              <a:spcBef>
                <a:spcPct val="20000"/>
              </a:spcBef>
              <a:buChar char="•"/>
              <a:defRPr sz="14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3pPr>
            <a:lvl4pPr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fr-FR" altLang="fr-FR" sz="1600" dirty="0">
                <a:ea typeface="MS Gothic" pitchFamily="49" charset="-128"/>
              </a:rPr>
              <a:t>Renforcer la compétitivité des entreprises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370639" cy="1012825"/>
          </a:xfrm>
        </p:spPr>
        <p:txBody>
          <a:bodyPr>
            <a:normAutofit/>
          </a:bodyPr>
          <a:lstStyle/>
          <a:p>
            <a:r>
              <a:rPr lang="fr-FR" sz="2800" dirty="0" smtClean="0"/>
              <a:t>I-1 L’innovation, enjeu majeur de compétitivité</a:t>
            </a:r>
            <a:endParaRPr lang="fr-FR" sz="2800" dirty="0"/>
          </a:p>
        </p:txBody>
      </p:sp>
      <p:sp>
        <p:nvSpPr>
          <p:cNvPr id="38" name="ZoneTexte 37"/>
          <p:cNvSpPr txBox="1"/>
          <p:nvPr/>
        </p:nvSpPr>
        <p:spPr>
          <a:xfrm>
            <a:off x="1688267" y="5730507"/>
            <a:ext cx="6465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fr-FR" sz="2000" dirty="0" smtClean="0">
                <a:latin typeface="Insignia LT Std" pitchFamily="34" charset="0"/>
              </a:rPr>
              <a:t>L’innovation est à la jonction des politiques de compétitivité prix et de compétitivité hors prix</a:t>
            </a:r>
          </a:p>
        </p:txBody>
      </p:sp>
    </p:spTree>
    <p:extLst>
      <p:ext uri="{BB962C8B-B14F-4D97-AF65-F5344CB8AC3E}">
        <p14:creationId xmlns:p14="http://schemas.microsoft.com/office/powerpoint/2010/main" val="358047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371" y="1644377"/>
            <a:ext cx="4842069" cy="401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4848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I-1-2 La nécessité d’une différenciation hors coût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52F3999-209E-4A63-BBA8-37F9BAA13CB7}" type="slidenum">
              <a:rPr lang="fr-FR" altLang="fr-FR" smtClean="0"/>
              <a:pPr>
                <a:defRPr/>
              </a:pPr>
              <a:t>4</a:t>
            </a:fld>
            <a:endParaRPr lang="fr-FR" alt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7504" y="1994644"/>
            <a:ext cx="345638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fr-FR" sz="2000" dirty="0">
                <a:latin typeface="Insignia LT Std" pitchFamily="34" charset="0"/>
              </a:rPr>
              <a:t>Coût total horaire dans l’industrie (hors construction) en </a:t>
            </a:r>
            <a:r>
              <a:rPr lang="fr-FR" sz="2000" dirty="0" smtClean="0">
                <a:latin typeface="Insignia LT Std" pitchFamily="34" charset="0"/>
              </a:rPr>
              <a:t>2013 :</a:t>
            </a:r>
          </a:p>
          <a:p>
            <a:pPr marL="852678" lvl="1" indent="-285750">
              <a:spcBef>
                <a:spcPts val="400"/>
              </a:spcBef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fr-FR" sz="1600" dirty="0" smtClean="0">
                <a:latin typeface="Insignia LT Std" pitchFamily="34" charset="0"/>
              </a:rPr>
              <a:t>France : 36,8 </a:t>
            </a:r>
            <a:r>
              <a:rPr lang="fr-FR" sz="1600" dirty="0">
                <a:latin typeface="Insignia LT Std" pitchFamily="34" charset="0"/>
              </a:rPr>
              <a:t>€/h</a:t>
            </a:r>
          </a:p>
          <a:p>
            <a:pPr marL="852678" lvl="2" indent="-285750">
              <a:spcBef>
                <a:spcPts val="400"/>
              </a:spcBef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fr-FR" sz="1600" dirty="0">
                <a:latin typeface="Insignia LT Std" pitchFamily="34" charset="0"/>
              </a:rPr>
              <a:t>Allemagne </a:t>
            </a:r>
            <a:r>
              <a:rPr lang="fr-FR" sz="1600" dirty="0" smtClean="0">
                <a:latin typeface="Insignia LT Std" pitchFamily="34" charset="0"/>
              </a:rPr>
              <a:t>: 36,5 </a:t>
            </a:r>
            <a:r>
              <a:rPr lang="fr-FR" sz="1600" dirty="0">
                <a:latin typeface="Insignia LT Std" pitchFamily="34" charset="0"/>
              </a:rPr>
              <a:t>€/h </a:t>
            </a:r>
          </a:p>
          <a:p>
            <a:pPr marL="852678" lvl="2" indent="-285750">
              <a:spcBef>
                <a:spcPts val="400"/>
              </a:spcBef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fr-FR" sz="1600" dirty="0">
                <a:latin typeface="Insignia LT Std" pitchFamily="34" charset="0"/>
              </a:rPr>
              <a:t>Ensemble zone Euro : 30,8 €/h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40481" y="4201343"/>
            <a:ext cx="16033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fr-FR" sz="1000" b="1" i="1" dirty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Source : Eurostat, 2014</a:t>
            </a:r>
            <a:endParaRPr lang="fr-FR" sz="1000" b="1" i="1" dirty="0">
              <a:solidFill>
                <a:srgbClr val="003366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722232" y="5661248"/>
            <a:ext cx="40901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000" b="1" i="1" dirty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Source : Rapport COE </a:t>
            </a:r>
            <a:r>
              <a:rPr lang="fr-FR" altLang="fr-FR" sz="1000" b="1" i="1" dirty="0" err="1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Rexecode</a:t>
            </a:r>
            <a:r>
              <a:rPr lang="fr-FR" altLang="fr-FR" sz="1000" b="1" i="1" dirty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 sur la divergence de compétitivité entre la France et l’Allemagne, 2011 </a:t>
            </a:r>
            <a:endParaRPr lang="fr-FR" sz="1000" b="1" i="1" dirty="0">
              <a:solidFill>
                <a:srgbClr val="003366"/>
              </a:solidFill>
              <a:latin typeface="Arial" charset="0"/>
              <a:ea typeface="MS PGothic" pitchFamily="34" charset="-128"/>
            </a:endParaRPr>
          </a:p>
          <a:p>
            <a:endParaRPr lang="fr-FR" i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9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4525963"/>
          </a:xfrm>
        </p:spPr>
        <p:txBody>
          <a:bodyPr/>
          <a:lstStyle/>
          <a:p>
            <a:pPr marL="429768" indent="-28575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fr-FR" altLang="fr-FR" sz="2000" dirty="0" smtClean="0">
                <a:ea typeface="ＭＳ Ｐゴシック" charset="-128"/>
              </a:rPr>
              <a:t>Dépense intérieure de R&amp;D (DIRD)</a:t>
            </a:r>
            <a:r>
              <a:rPr lang="fr-FR" altLang="fr-FR" sz="2000" dirty="0">
                <a:ea typeface="ＭＳ Ｐゴシック" charset="-128"/>
              </a:rPr>
              <a:t> : </a:t>
            </a:r>
            <a:r>
              <a:rPr lang="fr-FR" altLang="fr-FR" sz="2000" dirty="0" smtClean="0">
                <a:ea typeface="ＭＳ Ｐゴシック" charset="-128"/>
              </a:rPr>
              <a:t>2,25</a:t>
            </a:r>
            <a:r>
              <a:rPr lang="fr-FR" altLang="fr-FR" sz="2000" dirty="0">
                <a:ea typeface="ＭＳ Ｐゴシック" charset="-128"/>
              </a:rPr>
              <a:t> % </a:t>
            </a:r>
            <a:r>
              <a:rPr lang="fr-FR" altLang="fr-FR" sz="2000" dirty="0" smtClean="0">
                <a:ea typeface="ＭＳ Ｐゴシック" charset="-128"/>
              </a:rPr>
              <a:t>du PIB </a:t>
            </a:r>
            <a:endParaRPr lang="fr-FR" altLang="fr-FR" sz="1600" dirty="0" smtClean="0">
              <a:ea typeface="ＭＳ Ｐゴシック" charset="-128"/>
            </a:endParaRPr>
          </a:p>
          <a:p>
            <a:pPr marL="857250" lvl="1" indent="-28575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fr-FR" altLang="fr-FR" sz="1600" dirty="0" smtClean="0">
                <a:latin typeface="Insignia LT Std"/>
                <a:ea typeface="ＭＳ Ｐゴシック" charset="-128"/>
              </a:rPr>
              <a:t>DIRDA (dépense publique de R&amp;D) : 0,81 %</a:t>
            </a:r>
          </a:p>
          <a:p>
            <a:pPr marL="857250" lvl="1" indent="-28575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fr-FR" altLang="fr-FR" sz="1600" dirty="0" smtClean="0">
                <a:latin typeface="Insignia LT Std"/>
                <a:ea typeface="ＭＳ Ｐゴシック" charset="-128"/>
              </a:rPr>
              <a:t>DIRDE (dépense privée de R&amp;D) : 1,44</a:t>
            </a:r>
            <a:r>
              <a:rPr lang="fr-FR" altLang="fr-FR" sz="1600" dirty="0">
                <a:latin typeface="Insignia LT Std"/>
                <a:ea typeface="ＭＳ Ｐゴシック" charset="-128"/>
              </a:rPr>
              <a:t> % </a:t>
            </a:r>
            <a:endParaRPr lang="fr-FR" altLang="fr-FR" sz="1600" b="1" i="1" dirty="0">
              <a:solidFill>
                <a:srgbClr val="003366"/>
              </a:solidFill>
              <a:latin typeface="Insignia LT Std"/>
              <a:ea typeface="ＭＳ Ｐゴシック" pitchFamily="34" charset="-128"/>
            </a:endParaRPr>
          </a:p>
          <a:p>
            <a:r>
              <a:rPr lang="fr-FR" sz="2000" b="1" dirty="0" smtClean="0"/>
              <a:t>Au vu du benchmark international, la France a intérêt à rééquilibrer les dépenses de R&amp;D davantage vers le marché</a:t>
            </a:r>
          </a:p>
          <a:p>
            <a:pPr marL="109728" indent="0">
              <a:buNone/>
            </a:pPr>
            <a:r>
              <a:rPr lang="fr-FR" sz="2000" b="1" dirty="0" smtClean="0"/>
              <a:t> =&gt; Crédit d’impôt recherche en volume, puis Crédit d’impôt innovation</a:t>
            </a:r>
            <a:endParaRPr lang="fr-FR" sz="2000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D65C-B954-4885-8C42-5A4D3C7DD019}" type="slidenum">
              <a:rPr lang="fr-FR" smtClean="0"/>
              <a:t>5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I-2 L’investissement public et privé en R&amp;D</a:t>
            </a:r>
            <a:endParaRPr lang="fr-FR" sz="2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23" y="3068960"/>
            <a:ext cx="5230813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68144" y="4543960"/>
            <a:ext cx="2674748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/>
            <a:r>
              <a:rPr lang="fr-FR" altLang="fr-FR" sz="1000" i="1" dirty="0" smtClean="0">
                <a:solidFill>
                  <a:srgbClr val="003366"/>
                </a:solidFill>
              </a:rPr>
              <a:t>Dépenses </a:t>
            </a:r>
            <a:r>
              <a:rPr lang="fr-FR" altLang="fr-FR" sz="1000" i="1" dirty="0">
                <a:solidFill>
                  <a:srgbClr val="003366"/>
                </a:solidFill>
              </a:rPr>
              <a:t>intérieures brutes de recherche-développement</a:t>
            </a:r>
            <a:r>
              <a:rPr lang="fr-FR" altLang="fr-FR" sz="1000" i="1" dirty="0" smtClean="0">
                <a:solidFill>
                  <a:srgbClr val="003366"/>
                </a:solidFill>
              </a:rPr>
              <a:t>, en proportion </a:t>
            </a:r>
            <a:r>
              <a:rPr lang="fr-FR" altLang="fr-FR" sz="1000" i="1" dirty="0">
                <a:solidFill>
                  <a:srgbClr val="003366"/>
                </a:solidFill>
              </a:rPr>
              <a:t>par type de </a:t>
            </a:r>
            <a:r>
              <a:rPr lang="fr-FR" altLang="fr-FR" sz="1000" i="1" dirty="0" smtClean="0">
                <a:solidFill>
                  <a:srgbClr val="003366"/>
                </a:solidFill>
              </a:rPr>
              <a:t>R&amp;D</a:t>
            </a:r>
            <a:r>
              <a:rPr lang="fr-FR" altLang="fr-FR" sz="1000" i="1" dirty="0">
                <a:solidFill>
                  <a:srgbClr val="003366"/>
                </a:solidFill>
              </a:rPr>
              <a:t>, </a:t>
            </a:r>
            <a:r>
              <a:rPr lang="fr-FR" altLang="fr-FR" sz="1000" i="1" dirty="0" smtClean="0">
                <a:solidFill>
                  <a:srgbClr val="003366"/>
                </a:solidFill>
              </a:rPr>
              <a:t>en 2001 </a:t>
            </a:r>
            <a:r>
              <a:rPr lang="fr-FR" altLang="fr-FR" sz="1000" i="1" dirty="0">
                <a:solidFill>
                  <a:srgbClr val="003366"/>
                </a:solidFill>
              </a:rPr>
              <a:t>et </a:t>
            </a:r>
            <a:r>
              <a:rPr lang="fr-FR" altLang="fr-FR" sz="1000" i="1" dirty="0" smtClean="0">
                <a:solidFill>
                  <a:srgbClr val="003366"/>
                </a:solidFill>
              </a:rPr>
              <a:t>2011</a:t>
            </a:r>
          </a:p>
          <a:p>
            <a:pPr algn="l"/>
            <a:endParaRPr lang="fr-FR" altLang="fr-FR" sz="1000" i="1" dirty="0">
              <a:solidFill>
                <a:srgbClr val="003366"/>
              </a:solidFill>
            </a:endParaRPr>
          </a:p>
          <a:p>
            <a:pPr algn="l"/>
            <a:endParaRPr lang="fr-FR" altLang="fr-FR" sz="1000" i="1" dirty="0">
              <a:solidFill>
                <a:srgbClr val="003366"/>
              </a:solidFill>
            </a:endParaRPr>
          </a:p>
          <a:p>
            <a:pPr algn="l"/>
            <a:r>
              <a:rPr lang="fr-FR" altLang="fr-FR" sz="1000" i="1" dirty="0" smtClean="0">
                <a:solidFill>
                  <a:srgbClr val="003366"/>
                </a:solidFill>
              </a:rPr>
              <a:t>Source : Tableau de bord de l’OCDE de la science, de l’industrie et de la technologie, 2013</a:t>
            </a:r>
          </a:p>
          <a:p>
            <a:endParaRPr lang="fr-FR" sz="1000" i="1" dirty="0">
              <a:solidFill>
                <a:srgbClr val="0033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8144" y="1628800"/>
            <a:ext cx="2674748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/>
            <a:r>
              <a:rPr lang="fr-FR" altLang="fr-FR" sz="1000" i="1" dirty="0">
                <a:solidFill>
                  <a:srgbClr val="003366"/>
                </a:solidFill>
              </a:rPr>
              <a:t>Source : MENESR, </a:t>
            </a:r>
            <a:r>
              <a:rPr lang="fr-FR" altLang="fr-FR" sz="1000" i="1" dirty="0" smtClean="0">
                <a:solidFill>
                  <a:srgbClr val="003366"/>
                </a:solidFill>
              </a:rPr>
              <a:t>juillet </a:t>
            </a:r>
            <a:r>
              <a:rPr lang="fr-FR" altLang="fr-FR" sz="1000" i="1" dirty="0">
                <a:solidFill>
                  <a:srgbClr val="003366"/>
                </a:solidFill>
              </a:rPr>
              <a:t>2014</a:t>
            </a:r>
            <a:endParaRPr lang="fr-FR" sz="1000" i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92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D65C-B954-4885-8C42-5A4D3C7DD019}" type="slidenum">
              <a:rPr lang="fr-FR" smtClean="0"/>
              <a:t>6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536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I- 3-1 Le </a:t>
            </a:r>
            <a:r>
              <a:rPr lang="en-GB" sz="2800" dirty="0" err="1" smtClean="0"/>
              <a:t>financement</a:t>
            </a:r>
            <a:r>
              <a:rPr lang="en-GB" sz="2800" dirty="0" smtClean="0"/>
              <a:t> de </a:t>
            </a:r>
            <a:r>
              <a:rPr lang="en-GB" sz="2800" dirty="0" err="1" smtClean="0"/>
              <a:t>l’innovation</a:t>
            </a:r>
            <a:r>
              <a:rPr lang="en-GB" sz="2800" dirty="0" smtClean="0"/>
              <a:t> /PIB</a:t>
            </a:r>
            <a:endParaRPr lang="en-GB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" y="1700808"/>
            <a:ext cx="8004175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835696" y="5456257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en-GB" sz="1000" b="1" i="1" dirty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Source : European Venture Capital Association, </a:t>
            </a:r>
            <a:r>
              <a:rPr lang="en-GB" sz="1000" b="1" i="1" dirty="0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2013</a:t>
            </a:r>
          </a:p>
          <a:p>
            <a:pPr algn="r">
              <a:spcBef>
                <a:spcPct val="0"/>
              </a:spcBef>
            </a:pPr>
            <a:endParaRPr lang="en-GB" sz="1000" b="1" i="1" dirty="0">
              <a:solidFill>
                <a:srgbClr val="003366"/>
              </a:solidFill>
              <a:latin typeface="Arial" charset="0"/>
              <a:ea typeface="MS PGothic" pitchFamily="34" charset="-128"/>
            </a:endParaRPr>
          </a:p>
          <a:p>
            <a:pPr algn="r">
              <a:spcBef>
                <a:spcPct val="0"/>
              </a:spcBef>
            </a:pPr>
            <a:r>
              <a:rPr lang="en-US" sz="1000" b="1" i="1" dirty="0" err="1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Définition</a:t>
            </a:r>
            <a:r>
              <a:rPr lang="en-US" sz="1000" b="1" i="1" dirty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 du </a:t>
            </a:r>
            <a:r>
              <a:rPr lang="en-US" sz="1000" b="1" i="1" dirty="0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capital-innovation </a:t>
            </a:r>
            <a:r>
              <a:rPr lang="en-US" sz="1000" b="1" i="1" dirty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: segment du capital-</a:t>
            </a:r>
            <a:r>
              <a:rPr lang="en-US" sz="1000" b="1" i="1" dirty="0" err="1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investissement</a:t>
            </a:r>
            <a:r>
              <a:rPr lang="en-US" sz="1000" b="1" i="1" dirty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en-US" sz="1000" b="1" i="1" dirty="0" err="1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ciblé</a:t>
            </a:r>
            <a:r>
              <a:rPr lang="en-US" sz="1000" b="1" i="1" dirty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en-US" sz="1000" b="1" i="1" dirty="0" err="1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sur</a:t>
            </a:r>
            <a:r>
              <a:rPr lang="en-US" sz="1000" b="1" i="1" dirty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 les </a:t>
            </a:r>
            <a:r>
              <a:rPr lang="en-US" sz="1000" b="1" i="1" dirty="0" err="1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entreprises</a:t>
            </a:r>
            <a:r>
              <a:rPr lang="en-US" sz="1000" b="1" i="1" dirty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en-US" sz="1000" b="1" i="1" dirty="0" err="1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innovantes</a:t>
            </a:r>
            <a:r>
              <a:rPr lang="en-US" sz="1000" b="1" i="1" dirty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, </a:t>
            </a:r>
            <a:r>
              <a:rPr lang="en-US" sz="1000" b="1" i="1" dirty="0" err="1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il</a:t>
            </a:r>
            <a:r>
              <a:rPr lang="en-US" sz="1000" b="1" i="1" dirty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en-US" sz="1000" b="1" i="1" dirty="0" err="1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regroupe</a:t>
            </a:r>
            <a:r>
              <a:rPr lang="en-US" sz="1000" b="1" i="1" dirty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 le capital-</a:t>
            </a:r>
            <a:r>
              <a:rPr lang="en-US" sz="1000" b="1" i="1" dirty="0" err="1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amorcage</a:t>
            </a:r>
            <a:r>
              <a:rPr lang="en-US" sz="1000" b="1" i="1" dirty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, le capital-</a:t>
            </a:r>
            <a:r>
              <a:rPr lang="en-US" sz="1000" b="1" i="1" dirty="0" err="1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risque</a:t>
            </a:r>
            <a:r>
              <a:rPr lang="en-US" sz="1000" b="1" i="1" dirty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 (</a:t>
            </a:r>
            <a:r>
              <a:rPr lang="en-US" sz="1000" b="1" i="1" dirty="0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early stage</a:t>
            </a:r>
            <a:r>
              <a:rPr lang="en-US" sz="1000" b="1" i="1" dirty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) </a:t>
            </a:r>
            <a:r>
              <a:rPr lang="en-US" sz="1000" b="1" i="1" dirty="0" err="1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ou</a:t>
            </a:r>
            <a:r>
              <a:rPr lang="en-US" sz="1000" b="1" i="1" dirty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 le capital-</a:t>
            </a:r>
            <a:r>
              <a:rPr lang="en-US" sz="1000" b="1" i="1" dirty="0" err="1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développement</a:t>
            </a:r>
            <a:r>
              <a:rPr lang="en-US" sz="1000" b="1" i="1" dirty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 (later stage) </a:t>
            </a:r>
          </a:p>
          <a:p>
            <a:pPr algn="r">
              <a:spcBef>
                <a:spcPct val="0"/>
              </a:spcBef>
            </a:pPr>
            <a:endParaRPr lang="en-GB" sz="1000" b="1" i="1" dirty="0" smtClean="0">
              <a:solidFill>
                <a:srgbClr val="003366"/>
              </a:solidFill>
              <a:latin typeface="Arial" charset="0"/>
              <a:ea typeface="MS PGothic" pitchFamily="34" charset="-128"/>
            </a:endParaRPr>
          </a:p>
          <a:p>
            <a:pPr algn="r">
              <a:spcBef>
                <a:spcPct val="0"/>
              </a:spcBef>
            </a:pPr>
            <a:r>
              <a:rPr lang="en-GB" sz="1000" b="1" i="1" dirty="0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 </a:t>
            </a:r>
            <a:endParaRPr lang="en-GB" sz="1000" b="1" i="1" dirty="0">
              <a:solidFill>
                <a:srgbClr val="003366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8" name="Rectangle 1027"/>
          <p:cNvSpPr txBox="1">
            <a:spLocks noChangeArrowheads="1"/>
          </p:cNvSpPr>
          <p:nvPr/>
        </p:nvSpPr>
        <p:spPr>
          <a:xfrm>
            <a:off x="395536" y="99126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b="0" kern="1200">
                <a:solidFill>
                  <a:schemeClr val="tx1"/>
                </a:solidFill>
                <a:latin typeface="Insignia LT Std" pitchFamily="34" charset="0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Frutiger LT Std 45 Light" pitchFamily="34" charset="0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Frutiger LT Std 47 Light Cn" pitchFamily="34" charset="0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90000"/>
              </a:lnSpc>
              <a:defRPr/>
            </a:pPr>
            <a:r>
              <a:rPr lang="fr-FR" altLang="fr-FR" sz="2000" dirty="0" smtClean="0">
                <a:ea typeface="ＭＳ Ｐゴシック" pitchFamily="34" charset="-128"/>
              </a:rPr>
              <a:t>Le </a:t>
            </a:r>
            <a:r>
              <a:rPr lang="en-GB" sz="2000" dirty="0"/>
              <a:t>capital-innovation représente 0,033 % du PIB en France,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au-dessus </a:t>
            </a:r>
            <a:r>
              <a:rPr lang="en-GB" sz="2000" dirty="0"/>
              <a:t>de la moyenne </a:t>
            </a:r>
            <a:r>
              <a:rPr lang="en-GB" sz="2000" dirty="0" smtClean="0"/>
              <a:t>européenne</a:t>
            </a:r>
            <a:endParaRPr lang="fr-FR" altLang="fr-FR" sz="20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65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496" y="2708920"/>
            <a:ext cx="3610744" cy="1803656"/>
          </a:xfrm>
        </p:spPr>
        <p:txBody>
          <a:bodyPr>
            <a:normAutofit/>
          </a:bodyPr>
          <a:lstStyle/>
          <a:p>
            <a:r>
              <a:rPr lang="en-GB" sz="2000" dirty="0" smtClean="0"/>
              <a:t>En 2013, les </a:t>
            </a:r>
            <a:r>
              <a:rPr lang="en-GB" sz="2000" dirty="0" err="1" smtClean="0"/>
              <a:t>entreprises</a:t>
            </a:r>
            <a:r>
              <a:rPr lang="en-GB" sz="2000" dirty="0" smtClean="0"/>
              <a:t> </a:t>
            </a:r>
            <a:r>
              <a:rPr lang="en-GB" sz="2000" dirty="0" err="1" smtClean="0"/>
              <a:t>françaises</a:t>
            </a:r>
            <a:r>
              <a:rPr lang="en-GB" sz="2000" dirty="0" smtClean="0"/>
              <a:t> </a:t>
            </a:r>
            <a:r>
              <a:rPr lang="en-GB" sz="2000" dirty="0" err="1" smtClean="0"/>
              <a:t>sont</a:t>
            </a:r>
            <a:r>
              <a:rPr lang="en-GB" sz="2000" dirty="0" smtClean="0"/>
              <a:t> les </a:t>
            </a:r>
            <a:r>
              <a:rPr lang="en-GB" sz="2000" dirty="0" err="1" smtClean="0"/>
              <a:t>deuxièmes</a:t>
            </a:r>
            <a:r>
              <a:rPr lang="en-GB" sz="2000" dirty="0" smtClean="0"/>
              <a:t> </a:t>
            </a:r>
            <a:r>
              <a:rPr lang="en-GB" sz="2000" dirty="0" err="1" smtClean="0"/>
              <a:t>bénéficiaires</a:t>
            </a:r>
            <a:r>
              <a:rPr lang="en-GB" sz="2000" dirty="0" smtClean="0"/>
              <a:t> du capital-innovation en Europe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D65C-B954-4885-8C42-5A4D3C7DD019}" type="slidenum">
              <a:rPr lang="fr-FR" smtClean="0"/>
              <a:t>7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60848"/>
            <a:ext cx="5265776" cy="307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118054" y="5133268"/>
            <a:ext cx="4752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en-GB" sz="1000" b="1" i="1" dirty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Source : European Venture Capital Association, 2013</a:t>
            </a:r>
          </a:p>
        </p:txBody>
      </p:sp>
      <p:sp>
        <p:nvSpPr>
          <p:cNvPr id="8" name="Titre 3"/>
          <p:cNvSpPr>
            <a:spLocks noGrp="1"/>
          </p:cNvSpPr>
          <p:nvPr>
            <p:ph type="title"/>
          </p:nvPr>
        </p:nvSpPr>
        <p:spPr>
          <a:xfrm>
            <a:off x="374848" y="53752"/>
            <a:ext cx="8229600" cy="1719064"/>
          </a:xfrm>
        </p:spPr>
        <p:txBody>
          <a:bodyPr>
            <a:normAutofit/>
          </a:bodyPr>
          <a:lstStyle/>
          <a:p>
            <a:r>
              <a:rPr lang="en-GB" sz="2800" dirty="0" smtClean="0"/>
              <a:t>I-3-2 Le </a:t>
            </a:r>
            <a:r>
              <a:rPr lang="en-GB" sz="2800" dirty="0" err="1"/>
              <a:t>financement</a:t>
            </a:r>
            <a:r>
              <a:rPr lang="en-GB" sz="2800" dirty="0"/>
              <a:t> de </a:t>
            </a:r>
            <a:r>
              <a:rPr lang="en-GB" sz="2800" dirty="0" err="1" smtClean="0"/>
              <a:t>l’innovation</a:t>
            </a:r>
            <a:r>
              <a:rPr lang="en-GB" sz="2800" dirty="0" smtClean="0"/>
              <a:t> / </a:t>
            </a:r>
            <a:r>
              <a:rPr lang="en-GB" sz="2800" dirty="0" err="1" smtClean="0"/>
              <a:t>Autres</a:t>
            </a:r>
            <a:r>
              <a:rPr lang="en-GB" sz="2800" dirty="0" smtClean="0"/>
              <a:t> pays de </a:t>
            </a:r>
            <a:r>
              <a:rPr lang="en-GB" sz="2800" dirty="0" err="1" smtClean="0"/>
              <a:t>l’UE</a:t>
            </a:r>
            <a:r>
              <a:rPr lang="en-GB" sz="2800" dirty="0" smtClean="0"/>
              <a:t> : </a:t>
            </a:r>
            <a:r>
              <a:rPr lang="en-GB" sz="2800" dirty="0" err="1" smtClean="0"/>
              <a:t>une</a:t>
            </a:r>
            <a:r>
              <a:rPr lang="en-GB" sz="2800" dirty="0" smtClean="0"/>
              <a:t> situation </a:t>
            </a:r>
            <a:r>
              <a:rPr lang="en-GB" sz="2800" dirty="0" err="1" smtClean="0"/>
              <a:t>désormais</a:t>
            </a:r>
            <a:r>
              <a:rPr lang="en-GB" sz="2800" dirty="0" smtClean="0"/>
              <a:t> </a:t>
            </a:r>
            <a:r>
              <a:rPr lang="en-GB" sz="2800" dirty="0" err="1" smtClean="0"/>
              <a:t>favorable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1487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D65C-B954-4885-8C42-5A4D3C7DD019}" type="slidenum">
              <a:rPr lang="fr-FR" smtClean="0"/>
              <a:t>8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738412" y="5559043"/>
            <a:ext cx="5724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1000" b="1" i="1" dirty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Source : Association </a:t>
            </a:r>
            <a:r>
              <a:rPr lang="en-GB" sz="1000" b="1" i="1" dirty="0" err="1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française</a:t>
            </a:r>
            <a:r>
              <a:rPr lang="en-GB" sz="1000" b="1" i="1" dirty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 des </a:t>
            </a:r>
            <a:r>
              <a:rPr lang="en-GB" sz="1000" b="1" i="1" dirty="0" err="1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investisseurs</a:t>
            </a:r>
            <a:r>
              <a:rPr lang="en-GB" sz="1000" b="1" i="1" dirty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 pour la </a:t>
            </a:r>
            <a:r>
              <a:rPr lang="en-GB" sz="1000" b="1" i="1" dirty="0" err="1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croissance</a:t>
            </a:r>
            <a:r>
              <a:rPr lang="en-GB" sz="1000" b="1" i="1" dirty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, 2013</a:t>
            </a:r>
          </a:p>
        </p:txBody>
      </p:sp>
      <p:sp>
        <p:nvSpPr>
          <p:cNvPr id="10" name="Espace réservé du contenu 1"/>
          <p:cNvSpPr txBox="1">
            <a:spLocks/>
          </p:cNvSpPr>
          <p:nvPr/>
        </p:nvSpPr>
        <p:spPr>
          <a:xfrm>
            <a:off x="251520" y="1340768"/>
            <a:ext cx="8640959" cy="165618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b="0" kern="1200">
                <a:solidFill>
                  <a:schemeClr val="tx1"/>
                </a:solidFill>
                <a:latin typeface="Insignia LT Std" pitchFamily="34" charset="0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Frutiger LT Std 45 Light" pitchFamily="34" charset="0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Frutiger LT Std 47 Light Cn" pitchFamily="34" charset="0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n-US" sz="2000" dirty="0" smtClean="0">
                <a:latin typeface="Insignia LT Std"/>
              </a:rPr>
              <a:t>Les tickets du capital-</a:t>
            </a:r>
            <a:r>
              <a:rPr lang="en-US" sz="2000" dirty="0" err="1" smtClean="0">
                <a:latin typeface="Insignia LT Std"/>
              </a:rPr>
              <a:t>risque</a:t>
            </a:r>
            <a:r>
              <a:rPr lang="en-US" sz="2000" dirty="0" smtClean="0">
                <a:latin typeface="Insignia LT Std"/>
              </a:rPr>
              <a:t> </a:t>
            </a:r>
            <a:r>
              <a:rPr lang="en-US" sz="2000" dirty="0" err="1" smtClean="0">
                <a:latin typeface="Insignia LT Std"/>
              </a:rPr>
              <a:t>français</a:t>
            </a:r>
            <a:r>
              <a:rPr lang="en-US" sz="2000" dirty="0" smtClean="0">
                <a:latin typeface="Insignia LT Std"/>
              </a:rPr>
              <a:t> </a:t>
            </a:r>
            <a:r>
              <a:rPr lang="en-US" sz="2000" dirty="0" err="1" smtClean="0">
                <a:latin typeface="Insignia LT Std"/>
              </a:rPr>
              <a:t>sont</a:t>
            </a:r>
            <a:r>
              <a:rPr lang="en-US" sz="2000" dirty="0" smtClean="0">
                <a:latin typeface="Insignia LT Std"/>
              </a:rPr>
              <a:t> </a:t>
            </a:r>
            <a:r>
              <a:rPr lang="en-US" sz="2000" dirty="0" err="1" smtClean="0">
                <a:latin typeface="Insignia LT Std"/>
              </a:rPr>
              <a:t>principalement</a:t>
            </a:r>
            <a:r>
              <a:rPr lang="en-US" sz="2000" dirty="0" smtClean="0">
                <a:latin typeface="Insignia LT Std"/>
              </a:rPr>
              <a:t> de petite </a:t>
            </a:r>
            <a:r>
              <a:rPr lang="en-US" sz="2000" dirty="0" err="1" smtClean="0">
                <a:latin typeface="Insignia LT Std"/>
              </a:rPr>
              <a:t>taille</a:t>
            </a:r>
            <a:endParaRPr lang="en-US" sz="1600" dirty="0">
              <a:latin typeface="Insignia LT Std"/>
            </a:endParaRPr>
          </a:p>
          <a:p>
            <a:pPr algn="just"/>
            <a:r>
              <a:rPr lang="en-US" sz="2000" dirty="0" err="1" smtClean="0">
                <a:latin typeface="Insignia LT Std"/>
              </a:rPr>
              <a:t>Secteurs</a:t>
            </a:r>
            <a:r>
              <a:rPr lang="en-US" sz="2000" dirty="0" smtClean="0">
                <a:latin typeface="Insignia LT Std"/>
              </a:rPr>
              <a:t> </a:t>
            </a:r>
            <a:r>
              <a:rPr lang="en-US" sz="2000" dirty="0" err="1" smtClean="0">
                <a:latin typeface="Insignia LT Std"/>
              </a:rPr>
              <a:t>principaux</a:t>
            </a:r>
            <a:r>
              <a:rPr lang="en-US" sz="2000" dirty="0" smtClean="0">
                <a:latin typeface="Insignia LT Std"/>
              </a:rPr>
              <a:t> </a:t>
            </a:r>
            <a:r>
              <a:rPr lang="en-US" sz="2000" dirty="0" err="1" smtClean="0">
                <a:latin typeface="Insignia LT Std"/>
              </a:rPr>
              <a:t>d’investissement</a:t>
            </a:r>
            <a:r>
              <a:rPr lang="en-US" sz="2000" dirty="0" smtClean="0">
                <a:latin typeface="Insignia LT Std"/>
              </a:rPr>
              <a:t> : </a:t>
            </a:r>
          </a:p>
          <a:p>
            <a:pPr lvl="1" algn="just"/>
            <a:r>
              <a:rPr lang="en-US" sz="1600" dirty="0" smtClean="0">
                <a:latin typeface="Insignia LT Std"/>
              </a:rPr>
              <a:t>Santé et biotechnologies (38 %)</a:t>
            </a:r>
          </a:p>
          <a:p>
            <a:pPr lvl="1" algn="just"/>
            <a:r>
              <a:rPr lang="en-US" sz="1600" dirty="0" smtClean="0">
                <a:latin typeface="Insignia LT Std"/>
              </a:rPr>
              <a:t>TIC (26 %)</a:t>
            </a:r>
          </a:p>
          <a:p>
            <a:pPr lvl="1" algn="just"/>
            <a:endParaRPr lang="en-US" sz="1100" dirty="0" smtClean="0">
              <a:latin typeface="Arial "/>
            </a:endParaRPr>
          </a:p>
          <a:p>
            <a:pPr algn="just"/>
            <a:endParaRPr lang="en-GB" sz="1500" dirty="0" smtClean="0">
              <a:latin typeface="Arial "/>
            </a:endParaRPr>
          </a:p>
          <a:p>
            <a:pPr algn="just"/>
            <a:endParaRPr lang="en-GB" sz="1500" dirty="0">
              <a:latin typeface="Arial 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9"/>
            <a:ext cx="3676650" cy="2689225"/>
          </a:xfrm>
          <a:prstGeom prst="rect">
            <a:avLst/>
          </a:prstGeom>
          <a:noFill/>
          <a:ln w="9525">
            <a:solidFill>
              <a:srgbClr val="C0284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3676650" cy="2689225"/>
          </a:xfrm>
          <a:prstGeom prst="rect">
            <a:avLst/>
          </a:prstGeom>
          <a:noFill/>
          <a:ln w="9525">
            <a:solidFill>
              <a:srgbClr val="C0284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re 3"/>
          <p:cNvSpPr>
            <a:spLocks noGrp="1"/>
          </p:cNvSpPr>
          <p:nvPr>
            <p:ph type="title"/>
          </p:nvPr>
        </p:nvSpPr>
        <p:spPr>
          <a:xfrm>
            <a:off x="323973" y="-171400"/>
            <a:ext cx="8229600" cy="1359024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I-3-3 Le </a:t>
            </a:r>
            <a:r>
              <a:rPr lang="en-GB" sz="2800" dirty="0" err="1"/>
              <a:t>financement</a:t>
            </a:r>
            <a:r>
              <a:rPr lang="en-GB" sz="2800" dirty="0"/>
              <a:t> de </a:t>
            </a:r>
            <a:r>
              <a:rPr lang="en-GB" sz="2800" dirty="0" err="1" smtClean="0"/>
              <a:t>l’innovation</a:t>
            </a:r>
            <a:r>
              <a:rPr lang="en-GB" sz="2800" dirty="0" smtClean="0"/>
              <a:t> / </a:t>
            </a:r>
            <a:r>
              <a:rPr lang="en-GB" sz="2800" dirty="0" err="1" smtClean="0"/>
              <a:t>taille</a:t>
            </a:r>
            <a:r>
              <a:rPr lang="en-GB" sz="2800" dirty="0" smtClean="0"/>
              <a:t>  : encore des </a:t>
            </a:r>
            <a:r>
              <a:rPr lang="en-GB" sz="2800" dirty="0" err="1" smtClean="0"/>
              <a:t>progrès</a:t>
            </a:r>
            <a:r>
              <a:rPr lang="en-GB" sz="2800" dirty="0" smtClean="0"/>
              <a:t> </a:t>
            </a:r>
            <a:r>
              <a:rPr lang="en-GB" sz="2800" dirty="0" err="1" smtClean="0"/>
              <a:t>possibles</a:t>
            </a:r>
            <a:r>
              <a:rPr lang="en-GB" sz="2800" dirty="0" smtClean="0"/>
              <a:t>.  </a:t>
            </a:r>
            <a:r>
              <a:rPr lang="en-GB" sz="2800" dirty="0" err="1" smtClean="0"/>
              <a:t>Priorités</a:t>
            </a:r>
            <a:r>
              <a:rPr lang="en-GB" sz="2800" dirty="0" smtClean="0"/>
              <a:t> </a:t>
            </a:r>
            <a:r>
              <a:rPr lang="en-GB" sz="2800" dirty="0" err="1" smtClean="0"/>
              <a:t>sectorielles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7791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I-3-4 Le </a:t>
            </a:r>
            <a:r>
              <a:rPr lang="en-GB" sz="2800" dirty="0" err="1"/>
              <a:t>financement</a:t>
            </a:r>
            <a:r>
              <a:rPr lang="en-GB" sz="2800" dirty="0"/>
              <a:t> de </a:t>
            </a:r>
            <a:r>
              <a:rPr lang="en-GB" sz="2800" dirty="0" err="1" smtClean="0"/>
              <a:t>l’innovation</a:t>
            </a:r>
            <a:r>
              <a:rPr lang="en-GB" sz="2800" dirty="0" smtClean="0"/>
              <a:t> : match UE/US : des </a:t>
            </a:r>
            <a:r>
              <a:rPr lang="en-GB" sz="2800" dirty="0" err="1" smtClean="0"/>
              <a:t>marges</a:t>
            </a:r>
            <a:r>
              <a:rPr lang="en-GB" sz="2800" dirty="0" smtClean="0"/>
              <a:t> de </a:t>
            </a:r>
            <a:r>
              <a:rPr lang="en-GB" sz="2800" dirty="0" err="1" smtClean="0"/>
              <a:t>progrès</a:t>
            </a:r>
            <a:r>
              <a:rPr lang="en-GB" sz="2800" dirty="0" smtClean="0"/>
              <a:t> au </a:t>
            </a:r>
            <a:r>
              <a:rPr lang="en-GB" sz="2800" dirty="0" err="1" smtClean="0"/>
              <a:t>démarrage</a:t>
            </a:r>
            <a:r>
              <a:rPr lang="en-GB" sz="2800" dirty="0" smtClean="0"/>
              <a:t>. </a:t>
            </a:r>
            <a:endParaRPr lang="en-US" altLang="fr-FR" sz="2800" dirty="0" smtClean="0">
              <a:ea typeface="ＭＳ Ｐゴシック" pitchFamily="34" charset="-128"/>
            </a:endParaRPr>
          </a:p>
        </p:txBody>
      </p:sp>
      <p:sp>
        <p:nvSpPr>
          <p:cNvPr id="36867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algn="just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fr-FR" altLang="fr-FR" sz="2000" dirty="0" smtClean="0">
                <a:latin typeface="Insignia LT Std"/>
              </a:rPr>
              <a:t>La faiblesse des tickets est un phénomène européen</a:t>
            </a:r>
            <a:endParaRPr lang="fr-FR" altLang="fr-FR" sz="1800" b="0" dirty="0" smtClean="0">
              <a:ea typeface="ＭＳ Ｐゴシック" pitchFamily="34" charset="-128"/>
            </a:endParaRPr>
          </a:p>
          <a:p>
            <a:pPr marL="5715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fr-FR" altLang="fr-FR" sz="1800" b="0" dirty="0" smtClean="0">
              <a:ea typeface="ＭＳ Ｐゴシック" pitchFamily="34" charset="-128"/>
            </a:endParaRPr>
          </a:p>
          <a:p>
            <a:pPr marL="5715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fr-FR" altLang="fr-FR" sz="1800" b="0" dirty="0" smtClean="0">
              <a:ea typeface="ＭＳ Ｐゴシック" pitchFamily="34" charset="-128"/>
            </a:endParaRPr>
          </a:p>
          <a:p>
            <a:pPr marL="5715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fr-FR" altLang="fr-FR" sz="1800" b="0" dirty="0" smtClean="0">
              <a:ea typeface="ＭＳ Ｐゴシック" pitchFamily="34" charset="-128"/>
            </a:endParaRPr>
          </a:p>
          <a:p>
            <a:pPr marL="5715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fr-FR" altLang="fr-FR" sz="1800" b="0" dirty="0" smtClean="0">
              <a:ea typeface="ＭＳ Ｐゴシック" pitchFamily="34" charset="-128"/>
            </a:endParaRPr>
          </a:p>
          <a:p>
            <a:pPr marL="5715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fr-FR" altLang="fr-FR" sz="1800" b="0" dirty="0" smtClean="0">
              <a:ea typeface="ＭＳ Ｐゴシック" pitchFamily="34" charset="-128"/>
            </a:endParaRPr>
          </a:p>
          <a:p>
            <a:pPr marL="5715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fr-FR" altLang="fr-FR" sz="1800" b="0" dirty="0" smtClean="0">
              <a:ea typeface="ＭＳ Ｐゴシック" pitchFamily="34" charset="-128"/>
            </a:endParaRPr>
          </a:p>
          <a:p>
            <a:pPr marL="5715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fr-FR" altLang="fr-FR" sz="1800" b="0" dirty="0" smtClean="0">
              <a:ea typeface="ＭＳ Ｐゴシック" pitchFamily="34" charset="-128"/>
            </a:endParaRPr>
          </a:p>
          <a:p>
            <a:pPr marL="457200" lvl="1" indent="0"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fr-FR" altLang="fr-FR" sz="1400" dirty="0" smtClean="0">
              <a:ea typeface="ＭＳ Ｐゴシック" pitchFamily="34" charset="-128"/>
            </a:endParaRPr>
          </a:p>
          <a:p>
            <a:pPr marL="457200" lvl="1" indent="0"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fr-FR" altLang="fr-FR" dirty="0" smtClean="0">
              <a:ea typeface="ＭＳ Ｐゴシック" pitchFamily="34" charset="-128"/>
            </a:endParaRPr>
          </a:p>
          <a:p>
            <a:pPr marL="457200" lvl="1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fr-FR" altLang="fr-FR" dirty="0" smtClean="0">
              <a:ea typeface="ＭＳ Ｐゴシック" pitchFamily="34" charset="-128"/>
            </a:endParaRPr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2133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0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Char char="–"/>
              <a:defRPr sz="16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E7E66A0-4A23-4F22-A851-04D2235957DF}" type="slidenum">
              <a:rPr lang="fr-FR" altLang="fr-FR" sz="1200" b="0" smtClean="0">
                <a:solidFill>
                  <a:schemeClr val="tx1"/>
                </a:solidFill>
                <a:latin typeface="Verdana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1200" b="0" smtClean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29773" r="19464" b="8857"/>
          <a:stretch/>
        </p:blipFill>
        <p:spPr bwMode="auto">
          <a:xfrm>
            <a:off x="958982" y="1916832"/>
            <a:ext cx="6637354" cy="381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62891" y="5817458"/>
            <a:ext cx="41214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1000" b="1" i="1" dirty="0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Source </a:t>
            </a:r>
            <a:r>
              <a:rPr lang="fr-FR" altLang="fr-FR" sz="1000" b="1" i="1" dirty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: </a:t>
            </a:r>
            <a:r>
              <a:rPr lang="fr-FR" altLang="fr-FR" sz="1000" b="1" i="1" dirty="0" err="1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Raade</a:t>
            </a:r>
            <a:r>
              <a:rPr lang="fr-FR" altLang="fr-FR" sz="1000" b="1" i="1" dirty="0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 et Machado, 2008, </a:t>
            </a:r>
            <a:r>
              <a:rPr lang="fr-FR" altLang="fr-FR" sz="1000" b="1" i="1" dirty="0" err="1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Veugelers</a:t>
            </a:r>
            <a:r>
              <a:rPr lang="fr-FR" altLang="fr-FR" sz="1000" b="1" i="1" dirty="0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, 2011, </a:t>
            </a:r>
            <a:endParaRPr lang="fr-FR" altLang="fr-FR" sz="1000" b="1" i="1" dirty="0">
              <a:solidFill>
                <a:srgbClr val="003366"/>
              </a:solidFill>
              <a:latin typeface="Arial" charset="0"/>
              <a:ea typeface="MS PGothic" pitchFamily="34" charset="-128"/>
            </a:endParaRPr>
          </a:p>
          <a:p>
            <a:r>
              <a:rPr lang="fr-FR" altLang="fr-FR" sz="1000" b="1" i="1" dirty="0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Rapport </a:t>
            </a:r>
            <a:r>
              <a:rPr lang="fr-FR" altLang="fr-FR" sz="1000" b="1" i="1" dirty="0" err="1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Beylat</a:t>
            </a:r>
            <a:r>
              <a:rPr lang="fr-FR" altLang="fr-FR" sz="1000" b="1" i="1" dirty="0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-Tambourin</a:t>
            </a:r>
            <a:r>
              <a:rPr lang="fr-FR" altLang="fr-FR" sz="1000" b="1" i="1" dirty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, </a:t>
            </a:r>
            <a:r>
              <a:rPr lang="fr-FR" altLang="fr-FR" sz="1000" b="1" i="1" dirty="0" smtClean="0">
                <a:solidFill>
                  <a:srgbClr val="003366"/>
                </a:solidFill>
                <a:latin typeface="Arial" charset="0"/>
                <a:ea typeface="MS PGothic" pitchFamily="34" charset="-128"/>
              </a:rPr>
              <a:t>2013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2051720" y="1628800"/>
            <a:ext cx="4726360" cy="7476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b="0" kern="1200">
                <a:solidFill>
                  <a:schemeClr val="tx1"/>
                </a:solidFill>
                <a:latin typeface="Insignia LT Std" pitchFamily="34" charset="0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Frutiger LT Std 45 Light" pitchFamily="34" charset="0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Frutiger LT Std 47 Light Cn" pitchFamily="34" charset="0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fr-FR" altLang="fr-FR" sz="1600" b="1" dirty="0" smtClean="0">
                <a:latin typeface="Insignia LT Std"/>
              </a:rPr>
              <a:t>Montants moyen des investissements</a:t>
            </a:r>
          </a:p>
          <a:p>
            <a:pPr marL="109728" indent="0" algn="just"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fr-FR" altLang="fr-FR" sz="1600" b="1" dirty="0" smtClean="0">
                <a:latin typeface="Insignia LT Std"/>
              </a:rPr>
              <a:t>(2003-2006, en millions d’euros)</a:t>
            </a:r>
          </a:p>
          <a:p>
            <a:pPr marL="5715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fr-FR" altLang="fr-FR" sz="1800" dirty="0" smtClean="0">
              <a:ea typeface="ＭＳ Ｐゴシック" pitchFamily="34" charset="-128"/>
            </a:endParaRPr>
          </a:p>
          <a:p>
            <a:pPr marL="5715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fr-FR" altLang="fr-FR" sz="1800" dirty="0" smtClean="0">
              <a:ea typeface="ＭＳ Ｐゴシック" pitchFamily="34" charset="-128"/>
            </a:endParaRPr>
          </a:p>
          <a:p>
            <a:pPr marL="5715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fr-FR" altLang="fr-FR" sz="1800" dirty="0" smtClean="0">
              <a:ea typeface="ＭＳ Ｐゴシック" pitchFamily="34" charset="-128"/>
            </a:endParaRPr>
          </a:p>
          <a:p>
            <a:pPr marL="5715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fr-FR" altLang="fr-FR" sz="1800" dirty="0" smtClean="0">
              <a:ea typeface="ＭＳ Ｐゴシック" pitchFamily="34" charset="-128"/>
            </a:endParaRPr>
          </a:p>
          <a:p>
            <a:pPr marL="5715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fr-FR" altLang="fr-FR" sz="1800" dirty="0" smtClean="0">
              <a:ea typeface="ＭＳ Ｐゴシック" pitchFamily="34" charset="-128"/>
            </a:endParaRPr>
          </a:p>
          <a:p>
            <a:pPr marL="5715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fr-FR" altLang="fr-FR" sz="1800" dirty="0" smtClean="0">
              <a:ea typeface="ＭＳ Ｐゴシック" pitchFamily="34" charset="-128"/>
            </a:endParaRPr>
          </a:p>
          <a:p>
            <a:pPr marL="5715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fr-FR" altLang="fr-FR" sz="1800" dirty="0" smtClean="0">
              <a:ea typeface="ＭＳ Ｐゴシック" pitchFamily="34" charset="-128"/>
            </a:endParaRPr>
          </a:p>
          <a:p>
            <a:pPr marL="5715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fr-FR" altLang="fr-FR" sz="1800" dirty="0" smtClean="0">
              <a:ea typeface="ＭＳ Ｐゴシック" pitchFamily="34" charset="-128"/>
            </a:endParaRPr>
          </a:p>
          <a:p>
            <a:pPr marL="457200" lvl="1" indent="0"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fr-FR" altLang="fr-FR" sz="1400" dirty="0" smtClean="0">
              <a:ea typeface="ＭＳ Ｐゴシック" pitchFamily="34" charset="-128"/>
            </a:endParaRPr>
          </a:p>
          <a:p>
            <a:pPr marL="457200" lvl="1" indent="0"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fr-FR" altLang="fr-FR" dirty="0" smtClean="0">
              <a:ea typeface="ＭＳ Ｐゴシック" pitchFamily="34" charset="-128"/>
            </a:endParaRPr>
          </a:p>
          <a:p>
            <a:pPr marL="457200" lvl="1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fr-FR" altLang="fr-FR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27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DGE-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C02846"/>
      </a:accent1>
      <a:accent2>
        <a:srgbClr val="5A5A5A"/>
      </a:accent2>
      <a:accent3>
        <a:srgbClr val="878787"/>
      </a:accent3>
      <a:accent4>
        <a:srgbClr val="808DA9"/>
      </a:accent4>
      <a:accent5>
        <a:srgbClr val="424E5B"/>
      </a:accent5>
      <a:accent6>
        <a:srgbClr val="730E00"/>
      </a:accent6>
      <a:hlink>
        <a:srgbClr val="C02846"/>
      </a:hlink>
      <a:folHlink>
        <a:srgbClr val="5A5A5A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1870</TotalTime>
  <Words>2326</Words>
  <Application>Microsoft Office PowerPoint</Application>
  <PresentationFormat>Affichage à l'écran (4:3)</PresentationFormat>
  <Paragraphs>348</Paragraphs>
  <Slides>29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Rotonde</vt:lpstr>
      <vt:lpstr>10 ans des Business Angels des grandes écoles   Eléments sur la politique française d’innovation et son impact sur les start-ups Grégoire POSTEL-VINAY  responsable de la stratégie, DGE-MEIN 11 mars 2015 </vt:lpstr>
      <vt:lpstr>Plan</vt:lpstr>
      <vt:lpstr>I-1 L’innovation, enjeu majeur de compétitivité</vt:lpstr>
      <vt:lpstr>I-1-2 La nécessité d’une différenciation hors coût</vt:lpstr>
      <vt:lpstr>I-2 L’investissement public et privé en R&amp;D</vt:lpstr>
      <vt:lpstr>I- 3-1 Le financement de l’innovation /PIB</vt:lpstr>
      <vt:lpstr>I-3-2 Le financement de l’innovation / Autres pays de l’UE : une situation désormais favorable</vt:lpstr>
      <vt:lpstr>I-3-3 Le financement de l’innovation / taille  : encore des progrès possibles.  Priorités sectorielles</vt:lpstr>
      <vt:lpstr>I-3-4 Le financement de l’innovation : match UE/US : des marges de progrès au démarrage. </vt:lpstr>
      <vt:lpstr>I- 5 Innovation et entrepreneuriat </vt:lpstr>
      <vt:lpstr>Présentation PowerPoint</vt:lpstr>
      <vt:lpstr>II-1 Développer la culture d’entrepreneuriat et d’innovation</vt:lpstr>
      <vt:lpstr>Présentation PowerPoint</vt:lpstr>
      <vt:lpstr>II-1-3 La French Tech : l’écosystème français des start-up</vt:lpstr>
      <vt:lpstr>II- 2-1 Favoriser le transfert et la valorisation de la recherche</vt:lpstr>
      <vt:lpstr>II- 2-2 Les pôles de compétitivité une phase 3 pro start-ups</vt:lpstr>
      <vt:lpstr>II-2-3-1  Une fiscalité incitative pour l’investissement dans la R&amp;D et l’innovation</vt:lpstr>
      <vt:lpstr>II-2-3-2 Un environnement fiscal amélioré</vt:lpstr>
      <vt:lpstr>II-2-4 : La loi « Macron »</vt:lpstr>
      <vt:lpstr>II-2-5 Une dynamique de simplifications en cours, à poursuivre</vt:lpstr>
      <vt:lpstr>II- 3 Bpifrance : le continuum du soutien public au financement de l’innovation</vt:lpstr>
      <vt:lpstr>III  Quelques résultats : III-1 Les business angels</vt:lpstr>
      <vt:lpstr>III- 2 Le crowdfunding</vt:lpstr>
      <vt:lpstr>3-3 Une volonté d’agir, et une conjoncture qui s’améliore </vt:lpstr>
      <vt:lpstr>3-4 La France désormais en tête en Europe dans les créations à forte croissance, selon Deloitte</vt:lpstr>
      <vt:lpstr>En guise de conclusion, quelques pistes futures</vt:lpstr>
      <vt:lpstr>... Et vous aussi… </vt:lpstr>
      <vt:lpstr>Mieux tirer parti  de Horizon 2020</vt:lpstr>
      <vt:lpstr>Le corporate venture capital</vt:lpstr>
    </vt:vector>
  </TitlesOfParts>
  <Company>MINEFI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Charlotte PISTRE</dc:creator>
  <cp:lastModifiedBy>MINEFI</cp:lastModifiedBy>
  <cp:revision>192</cp:revision>
  <cp:lastPrinted>2015-02-19T10:08:14Z</cp:lastPrinted>
  <dcterms:created xsi:type="dcterms:W3CDTF">2014-06-16T10:03:10Z</dcterms:created>
  <dcterms:modified xsi:type="dcterms:W3CDTF">2015-03-18T11:18:17Z</dcterms:modified>
</cp:coreProperties>
</file>